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80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6077" y="1436297"/>
            <a:ext cx="3726179" cy="306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FFDE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55739" y="1478774"/>
            <a:ext cx="3533775" cy="282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FFDE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69222"/>
            <a:ext cx="702573" cy="11348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92832" cy="14705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5425" y="207264"/>
            <a:ext cx="6522720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73208" y="1886596"/>
            <a:ext cx="5045709" cy="265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jp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0.png"/><Relationship Id="rId7" Type="http://schemas.openxmlformats.org/officeDocument/2006/relationships/image" Target="../media/image5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4.jpg"/><Relationship Id="rId5" Type="http://schemas.openxmlformats.org/officeDocument/2006/relationships/image" Target="../media/image40.png"/><Relationship Id="rId10" Type="http://schemas.openxmlformats.org/officeDocument/2006/relationships/image" Target="../media/image53.jpg"/><Relationship Id="rId4" Type="http://schemas.openxmlformats.org/officeDocument/2006/relationships/image" Target="../media/image49.png"/><Relationship Id="rId9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60.png"/><Relationship Id="rId3" Type="http://schemas.openxmlformats.org/officeDocument/2006/relationships/image" Target="../media/image20.png"/><Relationship Id="rId7" Type="http://schemas.openxmlformats.org/officeDocument/2006/relationships/image" Target="../media/image51.jpg"/><Relationship Id="rId12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jpg"/><Relationship Id="rId5" Type="http://schemas.openxmlformats.org/officeDocument/2006/relationships/image" Target="../media/image40.png"/><Relationship Id="rId15" Type="http://schemas.openxmlformats.org/officeDocument/2006/relationships/image" Target="../media/image62.png"/><Relationship Id="rId10" Type="http://schemas.openxmlformats.org/officeDocument/2006/relationships/image" Target="../media/image54.jpg"/><Relationship Id="rId4" Type="http://schemas.openxmlformats.org/officeDocument/2006/relationships/image" Target="../media/image49.png"/><Relationship Id="rId9" Type="http://schemas.openxmlformats.org/officeDocument/2006/relationships/image" Target="../media/image53.jp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20.png"/><Relationship Id="rId7" Type="http://schemas.openxmlformats.org/officeDocument/2006/relationships/image" Target="../media/image6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40.png"/><Relationship Id="rId10" Type="http://schemas.openxmlformats.org/officeDocument/2006/relationships/image" Target="../media/image67.jpg"/><Relationship Id="rId4" Type="http://schemas.openxmlformats.org/officeDocument/2006/relationships/image" Target="../media/image49.png"/><Relationship Id="rId9" Type="http://schemas.openxmlformats.org/officeDocument/2006/relationships/image" Target="../media/image6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9179" y="354299"/>
            <a:ext cx="664820" cy="1053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9299" y="2661299"/>
            <a:ext cx="1154700" cy="449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4151" y="3802848"/>
            <a:ext cx="1659846" cy="831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23761"/>
            <a:ext cx="346774" cy="17213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7953" y="1028701"/>
            <a:ext cx="4999355" cy="1647695"/>
          </a:xfrm>
          <a:prstGeom prst="rect">
            <a:avLst/>
          </a:prstGeom>
          <a:solidFill>
            <a:srgbClr val="F5C12E"/>
          </a:solidFill>
        </p:spPr>
        <p:txBody>
          <a:bodyPr vert="horz" wrap="square" lIns="0" tIns="200025" rIns="0" bIns="0" rtlCol="0">
            <a:spAutoFit/>
          </a:bodyPr>
          <a:lstStyle/>
          <a:p>
            <a:pPr marL="90805" marR="92075" indent="8255">
              <a:lnSpc>
                <a:spcPct val="100699"/>
              </a:lnSpc>
              <a:spcBef>
                <a:spcPts val="1575"/>
              </a:spcBef>
              <a:tabLst>
                <a:tab pos="2358390" algn="l"/>
              </a:tabLst>
            </a:pP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4800" spc="-10" dirty="0">
                <a:solidFill>
                  <a:srgbClr val="FFFFFF"/>
                </a:solidFill>
                <a:latin typeface="Arial"/>
                <a:cs typeface="Arial"/>
              </a:rPr>
              <a:t>MARKET ANALY</a:t>
            </a:r>
            <a:r>
              <a:rPr lang="en-US" sz="4800" spc="-10" dirty="0">
                <a:solidFill>
                  <a:srgbClr val="FFFFFF"/>
                </a:solidFill>
                <a:latin typeface="Arial"/>
                <a:cs typeface="Arial"/>
              </a:rPr>
              <a:t>SIS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856" y="3192072"/>
            <a:ext cx="3947795" cy="1308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active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based on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trading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lang="en-US" sz="2800" spc="-10" dirty="0">
                <a:solidFill>
                  <a:srgbClr val="FFFFFF"/>
                </a:solidFill>
                <a:latin typeface="Arial"/>
                <a:cs typeface="Arial"/>
              </a:rPr>
              <a:t> &amp; Dividends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30146" y="824486"/>
            <a:ext cx="1371600" cy="1371600"/>
            <a:chOff x="5630146" y="824486"/>
            <a:chExt cx="1371600" cy="13716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0146" y="824486"/>
              <a:ext cx="1371600" cy="13715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0946" y="852286"/>
              <a:ext cx="1270000" cy="1269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80946" y="852286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542758" y="824486"/>
            <a:ext cx="1371600" cy="1371600"/>
            <a:chOff x="7542758" y="824486"/>
            <a:chExt cx="1371600" cy="137160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758" y="824486"/>
              <a:ext cx="1371600" cy="1371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7046" y="852286"/>
              <a:ext cx="1203027" cy="12699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593558" y="852286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630146" y="2870769"/>
            <a:ext cx="1371600" cy="1371600"/>
            <a:chOff x="5630146" y="2870769"/>
            <a:chExt cx="1371600" cy="13716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0146" y="2870769"/>
              <a:ext cx="1371600" cy="1371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0946" y="2898569"/>
              <a:ext cx="1270000" cy="12699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80946" y="2898569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542758" y="2870769"/>
            <a:ext cx="1371600" cy="1371600"/>
            <a:chOff x="7542758" y="2870769"/>
            <a:chExt cx="1371600" cy="137160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2758" y="2870769"/>
              <a:ext cx="1371600" cy="1371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3559" y="2898569"/>
              <a:ext cx="1269999" cy="12699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93558" y="2898569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75083" y="268871"/>
            <a:ext cx="1733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GROUP</a:t>
            </a:r>
            <a:r>
              <a:rPr sz="3000" spc="-75" dirty="0"/>
              <a:t> </a:t>
            </a:r>
            <a:r>
              <a:rPr sz="3000" spc="-50" dirty="0"/>
              <a:t>4</a:t>
            </a:r>
            <a:endParaRPr sz="3000"/>
          </a:p>
        </p:txBody>
      </p:sp>
      <p:sp>
        <p:nvSpPr>
          <p:cNvPr id="26" name="object 26"/>
          <p:cNvSpPr txBox="1"/>
          <p:nvPr/>
        </p:nvSpPr>
        <p:spPr>
          <a:xfrm>
            <a:off x="5701266" y="2127582"/>
            <a:ext cx="1210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Hikmet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18437" y="2200256"/>
            <a:ext cx="97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Abish</a:t>
            </a:r>
            <a:endParaRPr sz="3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57939" y="4434111"/>
            <a:ext cx="703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Ana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96603" y="4434111"/>
            <a:ext cx="851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Tyler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0950" y="2576650"/>
            <a:ext cx="473049" cy="13424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397151"/>
            <a:ext cx="357301" cy="17774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093" y="4615800"/>
            <a:ext cx="844313" cy="527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7212" y="4276588"/>
            <a:ext cx="767375" cy="8669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52863" y="632488"/>
            <a:ext cx="774299" cy="8068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533" y="2067013"/>
            <a:ext cx="1271377" cy="13247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85002" y="1492057"/>
            <a:ext cx="443166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Libraries</a:t>
            </a:r>
            <a:r>
              <a:rPr sz="25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Visualizations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78394" y="495376"/>
            <a:ext cx="7924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FFFDEE"/>
                </a:solidFill>
              </a:rPr>
              <a:t>Chart.js</a:t>
            </a:r>
            <a:endParaRPr sz="1750"/>
          </a:p>
        </p:txBody>
      </p:sp>
      <p:sp>
        <p:nvSpPr>
          <p:cNvPr id="11" name="object 11"/>
          <p:cNvSpPr txBox="1"/>
          <p:nvPr/>
        </p:nvSpPr>
        <p:spPr>
          <a:xfrm>
            <a:off x="5082373" y="282550"/>
            <a:ext cx="1708150" cy="7423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5600"/>
              </a:lnSpc>
              <a:spcBef>
                <a:spcPts val="35"/>
              </a:spcBef>
            </a:pPr>
            <a:r>
              <a:rPr sz="1500" spc="110" dirty="0">
                <a:solidFill>
                  <a:srgbClr val="FFFFFF"/>
                </a:solidFill>
                <a:latin typeface="Arial"/>
                <a:cs typeface="Arial"/>
              </a:rPr>
              <a:t>Utilized</a:t>
            </a:r>
            <a:r>
              <a:rPr sz="1500" spc="21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500" spc="100" dirty="0">
                <a:solidFill>
                  <a:srgbClr val="FFFFFF"/>
                </a:solidFill>
                <a:latin typeface="Arial"/>
                <a:cs typeface="Arial"/>
              </a:rPr>
              <a:t>Chart.js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r>
              <a:rPr sz="15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Arial"/>
                <a:cs typeface="Arial"/>
              </a:rPr>
              <a:t>showcase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1861" y="3210369"/>
            <a:ext cx="2140585" cy="130302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indent="384175">
              <a:lnSpc>
                <a:spcPct val="100000"/>
              </a:lnSpc>
              <a:spcBef>
                <a:spcPts val="705"/>
              </a:spcBef>
            </a:pPr>
            <a:r>
              <a:rPr sz="1750" dirty="0">
                <a:solidFill>
                  <a:srgbClr val="FFFDEE"/>
                </a:solidFill>
                <a:latin typeface="Arial"/>
                <a:cs typeface="Arial"/>
              </a:rPr>
              <a:t>Column</a:t>
            </a:r>
            <a:r>
              <a:rPr sz="1750" spc="-5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FFFDEE"/>
                </a:solidFill>
                <a:latin typeface="Arial"/>
                <a:cs typeface="Arial"/>
              </a:rPr>
              <a:t>Chart</a:t>
            </a:r>
            <a:endParaRPr sz="1750">
              <a:latin typeface="Arial"/>
              <a:cs typeface="Arial"/>
            </a:endParaRPr>
          </a:p>
          <a:p>
            <a:pPr marL="12700" marR="5080" algn="just">
              <a:lnSpc>
                <a:spcPts val="1700"/>
              </a:lnSpc>
              <a:spcBef>
                <a:spcPts val="600"/>
              </a:spcBef>
            </a:pP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sz="1450" spc="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sz="1450" spc="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Chart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sz="14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4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4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sz="1450" spc="2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sz="1450" spc="3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450" spc="2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4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1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sz="1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"/>
                <a:cs typeface="Arial"/>
              </a:rPr>
              <a:t>perspective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360" y="3287090"/>
            <a:ext cx="1715135" cy="129540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710"/>
              </a:spcBef>
            </a:pPr>
            <a:r>
              <a:rPr sz="1650" dirty="0">
                <a:solidFill>
                  <a:srgbClr val="FFFDEE"/>
                </a:solidFill>
                <a:latin typeface="Arial"/>
                <a:cs typeface="Arial"/>
              </a:rPr>
              <a:t>Line</a:t>
            </a:r>
            <a:r>
              <a:rPr sz="1650" spc="65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650" spc="-20" dirty="0">
                <a:solidFill>
                  <a:srgbClr val="FFFDEE"/>
                </a:solidFill>
                <a:latin typeface="Arial"/>
                <a:cs typeface="Arial"/>
              </a:rPr>
              <a:t>Graph</a:t>
            </a:r>
            <a:endParaRPr sz="1650">
              <a:latin typeface="Arial"/>
              <a:cs typeface="Arial"/>
            </a:endParaRPr>
          </a:p>
          <a:p>
            <a:pPr marL="12700" marR="5080" algn="just">
              <a:lnSpc>
                <a:spcPct val="101400"/>
              </a:lnSpc>
              <a:spcBef>
                <a:spcPts val="405"/>
              </a:spcBef>
            </a:pPr>
            <a:r>
              <a:rPr sz="1150" spc="5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11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sz="11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FFFFFF"/>
                </a:solidFill>
                <a:latin typeface="Arial"/>
                <a:cs typeface="Arial"/>
              </a:rPr>
              <a:t>movement</a:t>
            </a:r>
            <a:r>
              <a:rPr sz="11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50" spc="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4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1150" spc="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4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150" spc="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65" dirty="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sz="115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105" dirty="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sz="1150" spc="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110" dirty="0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sz="1150" spc="6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5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85" dirty="0">
                <a:solidFill>
                  <a:srgbClr val="FFFFFF"/>
                </a:solidFill>
                <a:latin typeface="Arial"/>
                <a:cs typeface="Arial"/>
              </a:rPr>
              <a:t>rom</a:t>
            </a:r>
            <a:r>
              <a:rPr sz="1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Arial"/>
                <a:cs typeface="Arial"/>
              </a:rPr>
              <a:t>September</a:t>
            </a:r>
            <a:r>
              <a:rPr sz="11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r>
              <a:rPr sz="11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FFFFFF"/>
                </a:solidFill>
                <a:latin typeface="Arial"/>
                <a:cs typeface="Arial"/>
              </a:rPr>
              <a:t>2023,</a:t>
            </a:r>
            <a:r>
              <a:rPr sz="11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FFFFFF"/>
                </a:solidFill>
                <a:latin typeface="Arial"/>
                <a:cs typeface="Arial"/>
              </a:rPr>
              <a:t>based on closing </a:t>
            </a:r>
            <a:r>
              <a:rPr sz="1150" dirty="0">
                <a:solidFill>
                  <a:srgbClr val="FFFFFF"/>
                </a:solidFill>
                <a:latin typeface="Arial"/>
                <a:cs typeface="Arial"/>
              </a:rPr>
              <a:t>price.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8382" y="3287911"/>
            <a:ext cx="1980564" cy="128079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67690" algn="just">
              <a:lnSpc>
                <a:spcPct val="100000"/>
              </a:lnSpc>
              <a:spcBef>
                <a:spcPts val="585"/>
              </a:spcBef>
            </a:pPr>
            <a:r>
              <a:rPr sz="1750" dirty="0">
                <a:solidFill>
                  <a:srgbClr val="FFFDEE"/>
                </a:solidFill>
                <a:latin typeface="Arial"/>
                <a:cs typeface="Arial"/>
              </a:rPr>
              <a:t>Pie</a:t>
            </a:r>
            <a:r>
              <a:rPr sz="1750" spc="-15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FFFDEE"/>
                </a:solidFill>
                <a:latin typeface="Arial"/>
                <a:cs typeface="Arial"/>
              </a:rPr>
              <a:t>Chart</a:t>
            </a:r>
            <a:endParaRPr sz="1750">
              <a:latin typeface="Arial"/>
              <a:cs typeface="Arial"/>
            </a:endParaRPr>
          </a:p>
          <a:p>
            <a:pPr marL="12700" marR="5080" algn="just">
              <a:lnSpc>
                <a:spcPts val="1700"/>
              </a:lnSpc>
              <a:spcBef>
                <a:spcPts val="540"/>
              </a:spcBef>
            </a:pP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sz="145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145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145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sz="14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4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4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sz="1450" spc="8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sz="1450" spc="8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450" spc="8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45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450" dirty="0">
                <a:solidFill>
                  <a:srgbClr val="FFFFFF"/>
                </a:solidFill>
                <a:latin typeface="Arial"/>
                <a:cs typeface="Arial"/>
              </a:rPr>
              <a:t>dividend</a:t>
            </a:r>
            <a:r>
              <a:rPr sz="1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"/>
                <a:cs typeface="Arial"/>
              </a:rPr>
              <a:t>perspective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2068" y="113612"/>
            <a:ext cx="1086072" cy="12438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9893" y="2067073"/>
            <a:ext cx="1582126" cy="100898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7556" y="2138228"/>
            <a:ext cx="1708735" cy="105793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72371" y="2200339"/>
            <a:ext cx="1071838" cy="10578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86" y="1629741"/>
            <a:ext cx="2295525" cy="19386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1610" marR="173990" indent="-635" algn="ctr">
              <a:lnSpc>
                <a:spcPts val="4800"/>
              </a:lnSpc>
              <a:spcBef>
                <a:spcPts val="345"/>
              </a:spcBef>
            </a:pPr>
            <a:r>
              <a:rPr sz="4050" spc="-10" dirty="0">
                <a:solidFill>
                  <a:srgbClr val="FFFFFF"/>
                </a:solidFill>
                <a:latin typeface="Arial"/>
                <a:cs typeface="Arial"/>
              </a:rPr>
              <a:t>Market Analysis</a:t>
            </a:r>
            <a:endParaRPr sz="4050">
              <a:latin typeface="Arial"/>
              <a:cs typeface="Arial"/>
            </a:endParaRPr>
          </a:p>
          <a:p>
            <a:pPr marL="12065" marR="5080" indent="-635" algn="ctr">
              <a:lnSpc>
                <a:spcPts val="1900"/>
              </a:lnSpc>
              <a:spcBef>
                <a:spcPts val="147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Criteria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Picking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Particular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stock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4898" y="970675"/>
            <a:ext cx="859790" cy="744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25" dirty="0">
                <a:solidFill>
                  <a:srgbClr val="2936B8"/>
                </a:solidFill>
              </a:rPr>
              <a:t>05.</a:t>
            </a:r>
            <a:endParaRPr sz="4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261676"/>
            <a:ext cx="473050" cy="134242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334549" y="2660297"/>
            <a:ext cx="1366520" cy="1415415"/>
            <a:chOff x="5334549" y="2660297"/>
            <a:chExt cx="1366520" cy="1415415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067" y="2914297"/>
              <a:ext cx="534849" cy="5573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18315" y="3011657"/>
              <a:ext cx="292735" cy="296545"/>
            </a:xfrm>
            <a:custGeom>
              <a:avLst/>
              <a:gdLst/>
              <a:ahLst/>
              <a:cxnLst/>
              <a:rect l="l" t="t" r="r" b="b"/>
              <a:pathLst>
                <a:path w="292735" h="296545">
                  <a:moveTo>
                    <a:pt x="99179" y="166095"/>
                  </a:moveTo>
                  <a:lnTo>
                    <a:pt x="52061" y="166095"/>
                  </a:lnTo>
                  <a:lnTo>
                    <a:pt x="52061" y="296520"/>
                  </a:lnTo>
                  <a:lnTo>
                    <a:pt x="156196" y="296520"/>
                  </a:lnTo>
                  <a:lnTo>
                    <a:pt x="167235" y="296016"/>
                  </a:lnTo>
                  <a:lnTo>
                    <a:pt x="206390" y="287296"/>
                  </a:lnTo>
                  <a:lnTo>
                    <a:pt x="251609" y="259062"/>
                  </a:lnTo>
                  <a:lnTo>
                    <a:pt x="259385" y="249143"/>
                  </a:lnTo>
                  <a:lnTo>
                    <a:pt x="99179" y="249143"/>
                  </a:lnTo>
                  <a:lnTo>
                    <a:pt x="99179" y="166095"/>
                  </a:lnTo>
                  <a:close/>
                </a:path>
                <a:path w="292735" h="296545">
                  <a:moveTo>
                    <a:pt x="257673" y="47377"/>
                  </a:moveTo>
                  <a:lnTo>
                    <a:pt x="150213" y="47377"/>
                  </a:lnTo>
                  <a:lnTo>
                    <a:pt x="169082" y="49358"/>
                  </a:lnTo>
                  <a:lnTo>
                    <a:pt x="201206" y="61079"/>
                  </a:lnTo>
                  <a:lnTo>
                    <a:pt x="231525" y="91203"/>
                  </a:lnTo>
                  <a:lnTo>
                    <a:pt x="244977" y="148395"/>
                  </a:lnTo>
                  <a:lnTo>
                    <a:pt x="242450" y="177325"/>
                  </a:lnTo>
                  <a:lnTo>
                    <a:pt x="222457" y="221029"/>
                  </a:lnTo>
                  <a:lnTo>
                    <a:pt x="189111" y="243214"/>
                  </a:lnTo>
                  <a:lnTo>
                    <a:pt x="156196" y="249143"/>
                  </a:lnTo>
                  <a:lnTo>
                    <a:pt x="259385" y="249143"/>
                  </a:lnTo>
                  <a:lnTo>
                    <a:pt x="271756" y="233361"/>
                  </a:lnTo>
                  <a:lnTo>
                    <a:pt x="286583" y="197066"/>
                  </a:lnTo>
                  <a:lnTo>
                    <a:pt x="292355" y="148395"/>
                  </a:lnTo>
                  <a:lnTo>
                    <a:pt x="282296" y="87873"/>
                  </a:lnTo>
                  <a:lnTo>
                    <a:pt x="257673" y="47377"/>
                  </a:lnTo>
                  <a:close/>
                </a:path>
                <a:path w="292735" h="296545">
                  <a:moveTo>
                    <a:pt x="145788" y="118718"/>
                  </a:moveTo>
                  <a:lnTo>
                    <a:pt x="0" y="118718"/>
                  </a:lnTo>
                  <a:lnTo>
                    <a:pt x="0" y="166095"/>
                  </a:lnTo>
                  <a:lnTo>
                    <a:pt x="145788" y="166095"/>
                  </a:lnTo>
                  <a:lnTo>
                    <a:pt x="145788" y="118718"/>
                  </a:lnTo>
                  <a:close/>
                </a:path>
                <a:path w="292735" h="296545">
                  <a:moveTo>
                    <a:pt x="150213" y="0"/>
                  </a:moveTo>
                  <a:lnTo>
                    <a:pt x="52061" y="0"/>
                  </a:lnTo>
                  <a:lnTo>
                    <a:pt x="52061" y="118718"/>
                  </a:lnTo>
                  <a:lnTo>
                    <a:pt x="99179" y="118718"/>
                  </a:lnTo>
                  <a:lnTo>
                    <a:pt x="99179" y="47377"/>
                  </a:lnTo>
                  <a:lnTo>
                    <a:pt x="257673" y="47377"/>
                  </a:lnTo>
                  <a:lnTo>
                    <a:pt x="256492" y="45434"/>
                  </a:lnTo>
                  <a:lnTo>
                    <a:pt x="221504" y="18418"/>
                  </a:lnTo>
                  <a:lnTo>
                    <a:pt x="183891" y="4160"/>
                  </a:lnTo>
                  <a:lnTo>
                    <a:pt x="150213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4549" y="2660297"/>
              <a:ext cx="1366522" cy="141525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02464" y="2609198"/>
            <a:ext cx="92646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AMD</a:t>
            </a:r>
            <a:r>
              <a:rPr sz="1350" spc="-4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sz="1350" spc="-9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spc="-25" dirty="0">
                <a:solidFill>
                  <a:srgbClr val="FFFDEE"/>
                </a:solidFill>
                <a:latin typeface="Arial"/>
                <a:cs typeface="Arial"/>
              </a:rPr>
              <a:t>AMD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002" y="2501494"/>
            <a:ext cx="113855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solidFill>
                  <a:srgbClr val="FFFDEE"/>
                </a:solidFill>
                <a:latin typeface="Arial"/>
                <a:cs typeface="Arial"/>
              </a:rPr>
              <a:t>Tesla</a:t>
            </a:r>
            <a:r>
              <a:rPr sz="1500" spc="-4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sz="1500" spc="-7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FFFDEE"/>
                </a:solidFill>
                <a:latin typeface="Arial"/>
                <a:cs typeface="Arial"/>
              </a:rPr>
              <a:t>TSLA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53669" y="1944087"/>
            <a:ext cx="436880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5"/>
              </a:lnSpc>
            </a:pPr>
            <a:r>
              <a:rPr sz="1350" spc="-20" dirty="0">
                <a:solidFill>
                  <a:srgbClr val="FFFDEE"/>
                </a:solidFill>
                <a:latin typeface="Arial"/>
                <a:cs typeface="Arial"/>
              </a:rPr>
              <a:t>Apple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7907" y="4253420"/>
            <a:ext cx="12776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Amazon</a:t>
            </a:r>
            <a:r>
              <a:rPr sz="1350" spc="-65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sz="1350" spc="-9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FFFDEE"/>
                </a:solidFill>
                <a:latin typeface="Arial"/>
                <a:cs typeface="Arial"/>
              </a:rPr>
              <a:t>AMZN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7751" y="4253420"/>
            <a:ext cx="135382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Google</a:t>
            </a:r>
            <a:r>
              <a:rPr sz="1350" spc="-3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sz="1350" spc="-3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FFFDEE"/>
                </a:solidFill>
                <a:latin typeface="Arial"/>
                <a:cs typeface="Arial"/>
              </a:rPr>
              <a:t>GOOGL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42622" y="1111222"/>
            <a:ext cx="1259353" cy="13424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2404" y="1177596"/>
            <a:ext cx="1297920" cy="120973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46322" y="1111222"/>
            <a:ext cx="1838631" cy="13424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83240" y="2696713"/>
            <a:ext cx="1526807" cy="134242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483014" y="46536"/>
            <a:ext cx="4842510" cy="8839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48994" marR="5080" indent="-836930">
              <a:lnSpc>
                <a:spcPct val="101200"/>
              </a:lnSpc>
              <a:spcBef>
                <a:spcPts val="60"/>
              </a:spcBef>
            </a:pPr>
            <a:r>
              <a:rPr sz="2800" spc="-90" dirty="0"/>
              <a:t>Top</a:t>
            </a:r>
            <a:r>
              <a:rPr sz="2800" spc="-80" dirty="0"/>
              <a:t> </a:t>
            </a:r>
            <a:r>
              <a:rPr sz="2800" dirty="0"/>
              <a:t>5</a:t>
            </a:r>
            <a:r>
              <a:rPr sz="2800" spc="-80" dirty="0"/>
              <a:t> </a:t>
            </a:r>
            <a:r>
              <a:rPr sz="2800" dirty="0"/>
              <a:t>Most</a:t>
            </a:r>
            <a:r>
              <a:rPr sz="2800" spc="-80" dirty="0"/>
              <a:t> </a:t>
            </a:r>
            <a:r>
              <a:rPr sz="2800" spc="-20" dirty="0"/>
              <a:t>Valued</a:t>
            </a:r>
            <a:r>
              <a:rPr sz="2800" spc="-80" dirty="0"/>
              <a:t> </a:t>
            </a:r>
            <a:r>
              <a:rPr sz="2800" spc="-10" dirty="0"/>
              <a:t>Companies Volume</a:t>
            </a:r>
            <a:r>
              <a:rPr sz="2800" spc="-180" dirty="0"/>
              <a:t> </a:t>
            </a:r>
            <a:r>
              <a:rPr sz="2800" spc="-10" dirty="0"/>
              <a:t>Perspective</a:t>
            </a:r>
            <a:endParaRPr sz="2800"/>
          </a:p>
        </p:txBody>
      </p:sp>
      <p:sp>
        <p:nvSpPr>
          <p:cNvPr id="20" name="object 20"/>
          <p:cNvSpPr txBox="1"/>
          <p:nvPr/>
        </p:nvSpPr>
        <p:spPr>
          <a:xfrm>
            <a:off x="3951911" y="2609198"/>
            <a:ext cx="104076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Apple</a:t>
            </a:r>
            <a:r>
              <a:rPr sz="1350" spc="-4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sz="1350" spc="-9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350" spc="-20" dirty="0">
                <a:solidFill>
                  <a:srgbClr val="FFFDEE"/>
                </a:solidFill>
                <a:latin typeface="Arial"/>
                <a:cs typeface="Arial"/>
              </a:rPr>
              <a:t>AAPL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759" y="555348"/>
            <a:ext cx="27679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/>
              <a:t>Column</a:t>
            </a:r>
            <a:r>
              <a:rPr sz="3500" spc="-105" dirty="0"/>
              <a:t> </a:t>
            </a:r>
            <a:r>
              <a:rPr sz="3500" spc="-10" dirty="0"/>
              <a:t>Chart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6847" y="1446542"/>
            <a:ext cx="302768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1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Companies: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47" y="2850146"/>
            <a:ext cx="4312285" cy="195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indent="-219710">
              <a:lnSpc>
                <a:spcPct val="100000"/>
              </a:lnSpc>
              <a:spcBef>
                <a:spcPts val="100"/>
              </a:spcBef>
              <a:buChar char="●"/>
              <a:tabLst>
                <a:tab pos="232410" algn="l"/>
              </a:tabLst>
            </a:pP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Volume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confirm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direction.</a:t>
            </a:r>
            <a:endParaRPr sz="1550">
              <a:latin typeface="Arial"/>
              <a:cs typeface="Arial"/>
            </a:endParaRPr>
          </a:p>
          <a:p>
            <a:pPr marL="231775" marR="126364" indent="-219710">
              <a:lnSpc>
                <a:spcPct val="102200"/>
              </a:lnSpc>
              <a:buChar char="●"/>
              <a:tabLst>
                <a:tab pos="234315" algn="l"/>
              </a:tabLst>
            </a:pP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Essentially</a:t>
            </a:r>
            <a:r>
              <a:rPr sz="15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sz="15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correlate 	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trend.</a:t>
            </a:r>
            <a:endParaRPr sz="1550">
              <a:latin typeface="Arial"/>
              <a:cs typeface="Arial"/>
            </a:endParaRPr>
          </a:p>
          <a:p>
            <a:pPr marL="231775" marR="81915" indent="-219710">
              <a:lnSpc>
                <a:spcPct val="102200"/>
              </a:lnSpc>
              <a:buChar char="●"/>
              <a:tabLst>
                <a:tab pos="234315" algn="l"/>
              </a:tabLst>
            </a:pP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market 	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strength,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prices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rise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increasing 	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volume,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healthy; 	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prices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volume,</a:t>
            </a:r>
            <a:r>
              <a:rPr sz="15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Arial"/>
                <a:cs typeface="Arial"/>
              </a:rPr>
              <a:t>the 	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5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Arial"/>
                <a:cs typeface="Arial"/>
              </a:rPr>
              <a:t>declining.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19794" y="0"/>
            <a:ext cx="4443730" cy="3002280"/>
            <a:chOff x="4519794" y="0"/>
            <a:chExt cx="4443730" cy="30022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0487" y="0"/>
              <a:ext cx="850425" cy="2505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6212" y="1460752"/>
              <a:ext cx="980525" cy="15411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9794" y="441906"/>
              <a:ext cx="4443619" cy="2555081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03200" y="1786538"/>
          <a:ext cx="3444875" cy="91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 marL="31750">
                        <a:lnSpc>
                          <a:spcPts val="104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tesla_inc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4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33,313,240,100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apple_inc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60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17,029,388,100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advanced_micro_devices_inc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60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16,762,837,000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amazoncom_inc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60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16,627,034,900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37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alphabet_inc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1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15,096,098,158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2337478"/>
            <a:ext cx="1529080" cy="2388235"/>
            <a:chOff x="0" y="2337478"/>
            <a:chExt cx="1529080" cy="23882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261676"/>
              <a:ext cx="473050" cy="1342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91" y="2337478"/>
              <a:ext cx="1464807" cy="23879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7362" y="2016653"/>
            <a:ext cx="31051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FFFDEE"/>
                </a:solidFill>
                <a:latin typeface="Arial"/>
                <a:cs typeface="Arial"/>
              </a:rPr>
              <a:t>Tesla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07289" y="2053699"/>
            <a:ext cx="33782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FFFDEE"/>
                </a:solidFill>
                <a:latin typeface="Arial"/>
                <a:cs typeface="Arial"/>
              </a:rPr>
              <a:t>Apple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5158" y="2020421"/>
            <a:ext cx="65151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solidFill>
                  <a:srgbClr val="FFFDEE"/>
                </a:solidFill>
                <a:latin typeface="Arial"/>
                <a:cs typeface="Arial"/>
              </a:rPr>
              <a:t>Amazon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67716" y="2012570"/>
            <a:ext cx="57594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10" dirty="0">
                <a:solidFill>
                  <a:srgbClr val="FFFDEE"/>
                </a:solidFill>
                <a:latin typeface="Arial"/>
                <a:cs typeface="Arial"/>
              </a:rPr>
              <a:t>Google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42166" y="1416112"/>
            <a:ext cx="354330" cy="297180"/>
          </a:xfrm>
          <a:custGeom>
            <a:avLst/>
            <a:gdLst/>
            <a:ahLst/>
            <a:cxnLst/>
            <a:rect l="l" t="t" r="r" b="b"/>
            <a:pathLst>
              <a:path w="354329" h="297180">
                <a:moveTo>
                  <a:pt x="145468" y="125782"/>
                </a:moveTo>
                <a:lnTo>
                  <a:pt x="109349" y="125782"/>
                </a:lnTo>
                <a:lnTo>
                  <a:pt x="214003" y="282508"/>
                </a:lnTo>
                <a:lnTo>
                  <a:pt x="211926" y="290840"/>
                </a:lnTo>
                <a:lnTo>
                  <a:pt x="210616" y="295784"/>
                </a:lnTo>
                <a:lnTo>
                  <a:pt x="217295" y="297134"/>
                </a:lnTo>
                <a:lnTo>
                  <a:pt x="226874" y="297134"/>
                </a:lnTo>
                <a:lnTo>
                  <a:pt x="278278" y="277208"/>
                </a:lnTo>
                <a:lnTo>
                  <a:pt x="294535" y="239297"/>
                </a:lnTo>
                <a:lnTo>
                  <a:pt x="226240" y="239297"/>
                </a:lnTo>
                <a:lnTo>
                  <a:pt x="145468" y="125782"/>
                </a:lnTo>
                <a:close/>
              </a:path>
              <a:path w="354329" h="297180">
                <a:moveTo>
                  <a:pt x="133812" y="0"/>
                </a:moveTo>
                <a:lnTo>
                  <a:pt x="121357" y="0"/>
                </a:lnTo>
                <a:lnTo>
                  <a:pt x="107093" y="1382"/>
                </a:lnTo>
                <a:lnTo>
                  <a:pt x="67435" y="34922"/>
                </a:lnTo>
                <a:lnTo>
                  <a:pt x="48441" y="93146"/>
                </a:lnTo>
                <a:lnTo>
                  <a:pt x="26199" y="173262"/>
                </a:lnTo>
                <a:lnTo>
                  <a:pt x="7717" y="244152"/>
                </a:lnTo>
                <a:lnTo>
                  <a:pt x="0" y="274697"/>
                </a:lnTo>
                <a:lnTo>
                  <a:pt x="6678" y="276047"/>
                </a:lnTo>
                <a:lnTo>
                  <a:pt x="16256" y="276047"/>
                </a:lnTo>
                <a:lnTo>
                  <a:pt x="32934" y="274584"/>
                </a:lnTo>
                <a:lnTo>
                  <a:pt x="51121" y="268693"/>
                </a:lnTo>
                <a:lnTo>
                  <a:pt x="67665" y="256117"/>
                </a:lnTo>
                <a:lnTo>
                  <a:pt x="79411" y="234602"/>
                </a:lnTo>
                <a:lnTo>
                  <a:pt x="109349" y="125782"/>
                </a:lnTo>
                <a:lnTo>
                  <a:pt x="145468" y="125782"/>
                </a:lnTo>
                <a:lnTo>
                  <a:pt x="118978" y="88553"/>
                </a:lnTo>
                <a:lnTo>
                  <a:pt x="127828" y="45860"/>
                </a:lnTo>
                <a:lnTo>
                  <a:pt x="172910" y="45860"/>
                </a:lnTo>
                <a:lnTo>
                  <a:pt x="143191" y="2908"/>
                </a:lnTo>
                <a:lnTo>
                  <a:pt x="133812" y="0"/>
                </a:lnTo>
                <a:close/>
              </a:path>
              <a:path w="354329" h="297180">
                <a:moveTo>
                  <a:pt x="172910" y="45860"/>
                </a:moveTo>
                <a:lnTo>
                  <a:pt x="127828" y="45860"/>
                </a:lnTo>
                <a:lnTo>
                  <a:pt x="236399" y="200759"/>
                </a:lnTo>
                <a:lnTo>
                  <a:pt x="226240" y="239297"/>
                </a:lnTo>
                <a:lnTo>
                  <a:pt x="294535" y="239297"/>
                </a:lnTo>
                <a:lnTo>
                  <a:pt x="317973" y="154161"/>
                </a:lnTo>
                <a:lnTo>
                  <a:pt x="247845" y="154161"/>
                </a:lnTo>
                <a:lnTo>
                  <a:pt x="172910" y="45860"/>
                </a:lnTo>
                <a:close/>
              </a:path>
              <a:path w="354329" h="297180">
                <a:moveTo>
                  <a:pt x="344429" y="21087"/>
                </a:moveTo>
                <a:lnTo>
                  <a:pt x="331995" y="21087"/>
                </a:lnTo>
                <a:lnTo>
                  <a:pt x="317755" y="22469"/>
                </a:lnTo>
                <a:lnTo>
                  <a:pt x="278312" y="56009"/>
                </a:lnTo>
                <a:lnTo>
                  <a:pt x="264543" y="96691"/>
                </a:lnTo>
                <a:lnTo>
                  <a:pt x="247845" y="154161"/>
                </a:lnTo>
                <a:lnTo>
                  <a:pt x="317973" y="154161"/>
                </a:lnTo>
                <a:lnTo>
                  <a:pt x="353809" y="23995"/>
                </a:lnTo>
                <a:lnTo>
                  <a:pt x="344429" y="21087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987486" y="1135787"/>
            <a:ext cx="862330" cy="796925"/>
            <a:chOff x="1987486" y="1135787"/>
            <a:chExt cx="862330" cy="796925"/>
          </a:xfrm>
        </p:grpSpPr>
        <p:sp>
          <p:nvSpPr>
            <p:cNvPr id="14" name="object 14"/>
            <p:cNvSpPr/>
            <p:nvPr/>
          </p:nvSpPr>
          <p:spPr>
            <a:xfrm>
              <a:off x="1987486" y="1366216"/>
              <a:ext cx="213995" cy="370205"/>
            </a:xfrm>
            <a:custGeom>
              <a:avLst/>
              <a:gdLst/>
              <a:ahLst/>
              <a:cxnLst/>
              <a:rect l="l" t="t" r="r" b="b"/>
              <a:pathLst>
                <a:path w="213994" h="370205">
                  <a:moveTo>
                    <a:pt x="134600" y="332712"/>
                  </a:moveTo>
                  <a:lnTo>
                    <a:pt x="78623" y="332712"/>
                  </a:lnTo>
                  <a:lnTo>
                    <a:pt x="78623" y="369680"/>
                  </a:lnTo>
                  <a:lnTo>
                    <a:pt x="134600" y="369680"/>
                  </a:lnTo>
                  <a:lnTo>
                    <a:pt x="134600" y="332712"/>
                  </a:lnTo>
                  <a:close/>
                </a:path>
                <a:path w="213994" h="370205">
                  <a:moveTo>
                    <a:pt x="213483" y="36968"/>
                  </a:moveTo>
                  <a:lnTo>
                    <a:pt x="6771" y="36968"/>
                  </a:lnTo>
                  <a:lnTo>
                    <a:pt x="6771" y="92937"/>
                  </a:lnTo>
                  <a:lnTo>
                    <a:pt x="145268" y="92937"/>
                  </a:lnTo>
                  <a:lnTo>
                    <a:pt x="0" y="273616"/>
                  </a:lnTo>
                  <a:lnTo>
                    <a:pt x="0" y="332712"/>
                  </a:lnTo>
                  <a:lnTo>
                    <a:pt x="206710" y="332712"/>
                  </a:lnTo>
                  <a:lnTo>
                    <a:pt x="206710" y="276733"/>
                  </a:lnTo>
                  <a:lnTo>
                    <a:pt x="69253" y="276733"/>
                  </a:lnTo>
                  <a:lnTo>
                    <a:pt x="213483" y="97621"/>
                  </a:lnTo>
                  <a:lnTo>
                    <a:pt x="213483" y="36968"/>
                  </a:lnTo>
                  <a:close/>
                </a:path>
                <a:path w="213994" h="370205">
                  <a:moveTo>
                    <a:pt x="134600" y="0"/>
                  </a:moveTo>
                  <a:lnTo>
                    <a:pt x="78623" y="0"/>
                  </a:lnTo>
                  <a:lnTo>
                    <a:pt x="78623" y="36968"/>
                  </a:lnTo>
                  <a:lnTo>
                    <a:pt x="134600" y="36968"/>
                  </a:lnTo>
                  <a:lnTo>
                    <a:pt x="134600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2389" y="1135787"/>
              <a:ext cx="747024" cy="79630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077" y="1186341"/>
            <a:ext cx="782587" cy="729418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759622" y="1144236"/>
            <a:ext cx="1068070" cy="779780"/>
            <a:chOff x="3759622" y="1144236"/>
            <a:chExt cx="1068070" cy="779780"/>
          </a:xfrm>
        </p:grpSpPr>
        <p:sp>
          <p:nvSpPr>
            <p:cNvPr id="18" name="object 18"/>
            <p:cNvSpPr/>
            <p:nvPr/>
          </p:nvSpPr>
          <p:spPr>
            <a:xfrm>
              <a:off x="4396769" y="1388855"/>
              <a:ext cx="320040" cy="324485"/>
            </a:xfrm>
            <a:custGeom>
              <a:avLst/>
              <a:gdLst/>
              <a:ahLst/>
              <a:cxnLst/>
              <a:rect l="l" t="t" r="r" b="b"/>
              <a:pathLst>
                <a:path w="320039" h="324485">
                  <a:moveTo>
                    <a:pt x="233157" y="184148"/>
                  </a:moveTo>
                  <a:lnTo>
                    <a:pt x="145289" y="184148"/>
                  </a:lnTo>
                  <a:lnTo>
                    <a:pt x="154148" y="185171"/>
                  </a:lnTo>
                  <a:lnTo>
                    <a:pt x="163353" y="188907"/>
                  </a:lnTo>
                  <a:lnTo>
                    <a:pt x="172114" y="196362"/>
                  </a:lnTo>
                  <a:lnTo>
                    <a:pt x="179640" y="208539"/>
                  </a:lnTo>
                  <a:lnTo>
                    <a:pt x="172441" y="218427"/>
                  </a:lnTo>
                  <a:lnTo>
                    <a:pt x="167045" y="229496"/>
                  </a:lnTo>
                  <a:lnTo>
                    <a:pt x="163642" y="241561"/>
                  </a:lnTo>
                  <a:lnTo>
                    <a:pt x="162459" y="254358"/>
                  </a:lnTo>
                  <a:lnTo>
                    <a:pt x="167986" y="281664"/>
                  </a:lnTo>
                  <a:lnTo>
                    <a:pt x="183056" y="303919"/>
                  </a:lnTo>
                  <a:lnTo>
                    <a:pt x="205400" y="318902"/>
                  </a:lnTo>
                  <a:lnTo>
                    <a:pt x="232751" y="324391"/>
                  </a:lnTo>
                  <a:lnTo>
                    <a:pt x="259946" y="318902"/>
                  </a:lnTo>
                  <a:lnTo>
                    <a:pt x="282210" y="303919"/>
                  </a:lnTo>
                  <a:lnTo>
                    <a:pt x="297251" y="281664"/>
                  </a:lnTo>
                  <a:lnTo>
                    <a:pt x="302774" y="254358"/>
                  </a:lnTo>
                  <a:lnTo>
                    <a:pt x="297251" y="227007"/>
                  </a:lnTo>
                  <a:lnTo>
                    <a:pt x="282210" y="204663"/>
                  </a:lnTo>
                  <a:lnTo>
                    <a:pt x="259946" y="189593"/>
                  </a:lnTo>
                  <a:lnTo>
                    <a:pt x="233157" y="184148"/>
                  </a:lnTo>
                  <a:close/>
                </a:path>
                <a:path w="320039" h="324485">
                  <a:moveTo>
                    <a:pt x="70291" y="78102"/>
                  </a:moveTo>
                  <a:lnTo>
                    <a:pt x="42945" y="83631"/>
                  </a:lnTo>
                  <a:lnTo>
                    <a:pt x="20600" y="98703"/>
                  </a:lnTo>
                  <a:lnTo>
                    <a:pt x="5528" y="121049"/>
                  </a:lnTo>
                  <a:lnTo>
                    <a:pt x="0" y="148395"/>
                  </a:lnTo>
                  <a:lnTo>
                    <a:pt x="5528" y="175595"/>
                  </a:lnTo>
                  <a:lnTo>
                    <a:pt x="20600" y="197862"/>
                  </a:lnTo>
                  <a:lnTo>
                    <a:pt x="42945" y="212904"/>
                  </a:lnTo>
                  <a:lnTo>
                    <a:pt x="70291" y="218427"/>
                  </a:lnTo>
                  <a:lnTo>
                    <a:pt x="87820" y="216222"/>
                  </a:lnTo>
                  <a:lnTo>
                    <a:pt x="103713" y="209966"/>
                  </a:lnTo>
                  <a:lnTo>
                    <a:pt x="117409" y="200197"/>
                  </a:lnTo>
                  <a:lnTo>
                    <a:pt x="128347" y="187451"/>
                  </a:lnTo>
                  <a:lnTo>
                    <a:pt x="135722" y="184148"/>
                  </a:lnTo>
                  <a:lnTo>
                    <a:pt x="233157" y="184148"/>
                  </a:lnTo>
                  <a:lnTo>
                    <a:pt x="232751" y="184066"/>
                  </a:lnTo>
                  <a:lnTo>
                    <a:pt x="230753" y="179282"/>
                  </a:lnTo>
                  <a:lnTo>
                    <a:pt x="228291" y="167664"/>
                  </a:lnTo>
                  <a:lnTo>
                    <a:pt x="230661" y="153311"/>
                  </a:lnTo>
                  <a:lnTo>
                    <a:pt x="243419" y="140064"/>
                  </a:lnTo>
                  <a:lnTo>
                    <a:pt x="250953" y="140064"/>
                  </a:lnTo>
                  <a:lnTo>
                    <a:pt x="276979" y="134800"/>
                  </a:lnTo>
                  <a:lnTo>
                    <a:pt x="293690" y="123506"/>
                  </a:lnTo>
                  <a:lnTo>
                    <a:pt x="147574" y="123506"/>
                  </a:lnTo>
                  <a:lnTo>
                    <a:pt x="140718" y="121792"/>
                  </a:lnTo>
                  <a:lnTo>
                    <a:pt x="133042" y="117419"/>
                  </a:lnTo>
                  <a:lnTo>
                    <a:pt x="122395" y="101499"/>
                  </a:lnTo>
                  <a:lnTo>
                    <a:pt x="107818" y="89070"/>
                  </a:lnTo>
                  <a:lnTo>
                    <a:pt x="90165" y="80986"/>
                  </a:lnTo>
                  <a:lnTo>
                    <a:pt x="70291" y="78102"/>
                  </a:lnTo>
                  <a:close/>
                </a:path>
                <a:path w="320039" h="324485">
                  <a:moveTo>
                    <a:pt x="250953" y="140064"/>
                  </a:moveTo>
                  <a:lnTo>
                    <a:pt x="243419" y="140064"/>
                  </a:lnTo>
                  <a:lnTo>
                    <a:pt x="245507" y="140323"/>
                  </a:lnTo>
                  <a:lnTo>
                    <a:pt x="249673" y="140323"/>
                  </a:lnTo>
                  <a:lnTo>
                    <a:pt x="250953" y="140064"/>
                  </a:lnTo>
                  <a:close/>
                </a:path>
                <a:path w="320039" h="324485">
                  <a:moveTo>
                    <a:pt x="249673" y="0"/>
                  </a:moveTo>
                  <a:lnTo>
                    <a:pt x="222362" y="5528"/>
                  </a:lnTo>
                  <a:lnTo>
                    <a:pt x="200107" y="20600"/>
                  </a:lnTo>
                  <a:lnTo>
                    <a:pt x="185127" y="42945"/>
                  </a:lnTo>
                  <a:lnTo>
                    <a:pt x="179640" y="70291"/>
                  </a:lnTo>
                  <a:lnTo>
                    <a:pt x="180074" y="78347"/>
                  </a:lnTo>
                  <a:lnTo>
                    <a:pt x="181362" y="86108"/>
                  </a:lnTo>
                  <a:lnTo>
                    <a:pt x="183479" y="93578"/>
                  </a:lnTo>
                  <a:lnTo>
                    <a:pt x="186402" y="100757"/>
                  </a:lnTo>
                  <a:lnTo>
                    <a:pt x="184357" y="104312"/>
                  </a:lnTo>
                  <a:lnTo>
                    <a:pt x="178214" y="112132"/>
                  </a:lnTo>
                  <a:lnTo>
                    <a:pt x="167962" y="119951"/>
                  </a:lnTo>
                  <a:lnTo>
                    <a:pt x="153588" y="123506"/>
                  </a:lnTo>
                  <a:lnTo>
                    <a:pt x="293690" y="123506"/>
                  </a:lnTo>
                  <a:lnTo>
                    <a:pt x="299234" y="119759"/>
                  </a:lnTo>
                  <a:lnTo>
                    <a:pt x="314217" y="97492"/>
                  </a:lnTo>
                  <a:lnTo>
                    <a:pt x="319705" y="70291"/>
                  </a:lnTo>
                  <a:lnTo>
                    <a:pt x="314217" y="42945"/>
                  </a:lnTo>
                  <a:lnTo>
                    <a:pt x="299234" y="20600"/>
                  </a:lnTo>
                  <a:lnTo>
                    <a:pt x="276979" y="5528"/>
                  </a:lnTo>
                  <a:lnTo>
                    <a:pt x="249673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9622" y="1144236"/>
              <a:ext cx="1067497" cy="779403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20887" y="1120651"/>
            <a:ext cx="940103" cy="82657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74237" y="1138957"/>
            <a:ext cx="762759" cy="78996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45221" y="2340289"/>
            <a:ext cx="3418840" cy="2382520"/>
            <a:chOff x="1745221" y="2340289"/>
            <a:chExt cx="3418840" cy="2382520"/>
          </a:xfrm>
        </p:grpSpPr>
        <p:sp>
          <p:nvSpPr>
            <p:cNvPr id="23" name="object 23"/>
            <p:cNvSpPr/>
            <p:nvPr/>
          </p:nvSpPr>
          <p:spPr>
            <a:xfrm>
              <a:off x="2924092" y="3031394"/>
              <a:ext cx="478790" cy="224154"/>
            </a:xfrm>
            <a:custGeom>
              <a:avLst/>
              <a:gdLst/>
              <a:ahLst/>
              <a:cxnLst/>
              <a:rect l="l" t="t" r="r" b="b"/>
              <a:pathLst>
                <a:path w="478789" h="224154">
                  <a:moveTo>
                    <a:pt x="101786" y="0"/>
                  </a:moveTo>
                  <a:lnTo>
                    <a:pt x="101786" y="174428"/>
                  </a:lnTo>
                  <a:lnTo>
                    <a:pt x="0" y="174428"/>
                  </a:lnTo>
                  <a:lnTo>
                    <a:pt x="0" y="223622"/>
                  </a:lnTo>
                  <a:lnTo>
                    <a:pt x="152031" y="223622"/>
                  </a:lnTo>
                  <a:lnTo>
                    <a:pt x="152031" y="121836"/>
                  </a:lnTo>
                  <a:lnTo>
                    <a:pt x="221835" y="121836"/>
                  </a:lnTo>
                  <a:lnTo>
                    <a:pt x="101786" y="0"/>
                  </a:lnTo>
                  <a:close/>
                </a:path>
                <a:path w="478789" h="224154">
                  <a:moveTo>
                    <a:pt x="374105" y="129387"/>
                  </a:moveTo>
                  <a:lnTo>
                    <a:pt x="323861" y="129387"/>
                  </a:lnTo>
                  <a:lnTo>
                    <a:pt x="323861" y="223622"/>
                  </a:lnTo>
                  <a:lnTo>
                    <a:pt x="478240" y="223622"/>
                  </a:lnTo>
                  <a:lnTo>
                    <a:pt x="478240" y="174428"/>
                  </a:lnTo>
                  <a:lnTo>
                    <a:pt x="374105" y="174428"/>
                  </a:lnTo>
                  <a:lnTo>
                    <a:pt x="374105" y="129387"/>
                  </a:lnTo>
                  <a:close/>
                </a:path>
                <a:path w="478789" h="224154">
                  <a:moveTo>
                    <a:pt x="221835" y="121836"/>
                  </a:moveTo>
                  <a:lnTo>
                    <a:pt x="152031" y="121836"/>
                  </a:lnTo>
                  <a:lnTo>
                    <a:pt x="241072" y="212176"/>
                  </a:lnTo>
                  <a:lnTo>
                    <a:pt x="311624" y="141624"/>
                  </a:lnTo>
                  <a:lnTo>
                    <a:pt x="241333" y="141624"/>
                  </a:lnTo>
                  <a:lnTo>
                    <a:pt x="221835" y="121836"/>
                  </a:lnTo>
                  <a:close/>
                </a:path>
                <a:path w="478789" h="224154">
                  <a:moveTo>
                    <a:pt x="374105" y="8850"/>
                  </a:moveTo>
                  <a:lnTo>
                    <a:pt x="241333" y="141624"/>
                  </a:lnTo>
                  <a:lnTo>
                    <a:pt x="311624" y="141624"/>
                  </a:lnTo>
                  <a:lnTo>
                    <a:pt x="323861" y="129387"/>
                  </a:lnTo>
                  <a:lnTo>
                    <a:pt x="374105" y="129387"/>
                  </a:lnTo>
                  <a:lnTo>
                    <a:pt x="374105" y="885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5221" y="2340289"/>
              <a:ext cx="1461359" cy="23823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3203" y="2340290"/>
              <a:ext cx="1740335" cy="238237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380161" y="2352815"/>
            <a:ext cx="1621790" cy="2388235"/>
            <a:chOff x="5380161" y="2352815"/>
            <a:chExt cx="1621790" cy="2388235"/>
          </a:xfrm>
        </p:grpSpPr>
        <p:sp>
          <p:nvSpPr>
            <p:cNvPr id="27" name="object 27"/>
            <p:cNvSpPr/>
            <p:nvPr/>
          </p:nvSpPr>
          <p:spPr>
            <a:xfrm>
              <a:off x="5818315" y="3011657"/>
              <a:ext cx="292735" cy="296545"/>
            </a:xfrm>
            <a:custGeom>
              <a:avLst/>
              <a:gdLst/>
              <a:ahLst/>
              <a:cxnLst/>
              <a:rect l="l" t="t" r="r" b="b"/>
              <a:pathLst>
                <a:path w="292735" h="296545">
                  <a:moveTo>
                    <a:pt x="99179" y="166095"/>
                  </a:moveTo>
                  <a:lnTo>
                    <a:pt x="52061" y="166095"/>
                  </a:lnTo>
                  <a:lnTo>
                    <a:pt x="52061" y="296520"/>
                  </a:lnTo>
                  <a:lnTo>
                    <a:pt x="156196" y="296520"/>
                  </a:lnTo>
                  <a:lnTo>
                    <a:pt x="167235" y="296016"/>
                  </a:lnTo>
                  <a:lnTo>
                    <a:pt x="206390" y="287296"/>
                  </a:lnTo>
                  <a:lnTo>
                    <a:pt x="251609" y="259062"/>
                  </a:lnTo>
                  <a:lnTo>
                    <a:pt x="259385" y="249143"/>
                  </a:lnTo>
                  <a:lnTo>
                    <a:pt x="99179" y="249143"/>
                  </a:lnTo>
                  <a:lnTo>
                    <a:pt x="99179" y="166095"/>
                  </a:lnTo>
                  <a:close/>
                </a:path>
                <a:path w="292735" h="296545">
                  <a:moveTo>
                    <a:pt x="257673" y="47377"/>
                  </a:moveTo>
                  <a:lnTo>
                    <a:pt x="150213" y="47377"/>
                  </a:lnTo>
                  <a:lnTo>
                    <a:pt x="169082" y="49358"/>
                  </a:lnTo>
                  <a:lnTo>
                    <a:pt x="201206" y="61079"/>
                  </a:lnTo>
                  <a:lnTo>
                    <a:pt x="231525" y="91203"/>
                  </a:lnTo>
                  <a:lnTo>
                    <a:pt x="244977" y="148395"/>
                  </a:lnTo>
                  <a:lnTo>
                    <a:pt x="242450" y="177325"/>
                  </a:lnTo>
                  <a:lnTo>
                    <a:pt x="222457" y="221029"/>
                  </a:lnTo>
                  <a:lnTo>
                    <a:pt x="189111" y="243214"/>
                  </a:lnTo>
                  <a:lnTo>
                    <a:pt x="156196" y="249143"/>
                  </a:lnTo>
                  <a:lnTo>
                    <a:pt x="259385" y="249143"/>
                  </a:lnTo>
                  <a:lnTo>
                    <a:pt x="271756" y="233361"/>
                  </a:lnTo>
                  <a:lnTo>
                    <a:pt x="286583" y="197066"/>
                  </a:lnTo>
                  <a:lnTo>
                    <a:pt x="292355" y="148395"/>
                  </a:lnTo>
                  <a:lnTo>
                    <a:pt x="282296" y="87873"/>
                  </a:lnTo>
                  <a:lnTo>
                    <a:pt x="257673" y="47377"/>
                  </a:lnTo>
                  <a:close/>
                </a:path>
                <a:path w="292735" h="296545">
                  <a:moveTo>
                    <a:pt x="145788" y="118718"/>
                  </a:moveTo>
                  <a:lnTo>
                    <a:pt x="0" y="118718"/>
                  </a:lnTo>
                  <a:lnTo>
                    <a:pt x="0" y="166095"/>
                  </a:lnTo>
                  <a:lnTo>
                    <a:pt x="145788" y="166095"/>
                  </a:lnTo>
                  <a:lnTo>
                    <a:pt x="145788" y="118718"/>
                  </a:lnTo>
                  <a:close/>
                </a:path>
                <a:path w="292735" h="296545">
                  <a:moveTo>
                    <a:pt x="150213" y="0"/>
                  </a:moveTo>
                  <a:lnTo>
                    <a:pt x="52061" y="0"/>
                  </a:lnTo>
                  <a:lnTo>
                    <a:pt x="52061" y="118718"/>
                  </a:lnTo>
                  <a:lnTo>
                    <a:pt x="99179" y="118718"/>
                  </a:lnTo>
                  <a:lnTo>
                    <a:pt x="99179" y="47377"/>
                  </a:lnTo>
                  <a:lnTo>
                    <a:pt x="257673" y="47377"/>
                  </a:lnTo>
                  <a:lnTo>
                    <a:pt x="256492" y="45434"/>
                  </a:lnTo>
                  <a:lnTo>
                    <a:pt x="221504" y="18418"/>
                  </a:lnTo>
                  <a:lnTo>
                    <a:pt x="183891" y="4160"/>
                  </a:lnTo>
                  <a:lnTo>
                    <a:pt x="150213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0161" y="2352815"/>
              <a:ext cx="1621553" cy="2387993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331720" marR="5080" indent="-2319655">
              <a:lnSpc>
                <a:spcPct val="101200"/>
              </a:lnSpc>
              <a:spcBef>
                <a:spcPts val="60"/>
              </a:spcBef>
              <a:tabLst>
                <a:tab pos="5323205" algn="l"/>
              </a:tabLst>
            </a:pPr>
            <a:r>
              <a:rPr sz="2800" spc="-90" dirty="0"/>
              <a:t>Top </a:t>
            </a:r>
            <a:r>
              <a:rPr sz="2800" dirty="0"/>
              <a:t>5</a:t>
            </a:r>
            <a:r>
              <a:rPr sz="2800" spc="-90" dirty="0"/>
              <a:t> </a:t>
            </a:r>
            <a:r>
              <a:rPr sz="2800" dirty="0"/>
              <a:t>Most</a:t>
            </a:r>
            <a:r>
              <a:rPr sz="2800" spc="-95" dirty="0"/>
              <a:t> </a:t>
            </a:r>
            <a:r>
              <a:rPr sz="2800" spc="-20" dirty="0"/>
              <a:t>Valued</a:t>
            </a:r>
            <a:r>
              <a:rPr sz="2800" spc="-90" dirty="0"/>
              <a:t> </a:t>
            </a:r>
            <a:r>
              <a:rPr sz="2800" dirty="0"/>
              <a:t>Companies</a:t>
            </a:r>
            <a:r>
              <a:rPr sz="2800" spc="-90" dirty="0"/>
              <a:t> </a:t>
            </a:r>
            <a:r>
              <a:rPr sz="2800" spc="-50" dirty="0"/>
              <a:t>–</a:t>
            </a:r>
            <a:r>
              <a:rPr sz="2800" dirty="0"/>
              <a:t>	</a:t>
            </a:r>
            <a:r>
              <a:rPr sz="2800" spc="-40" dirty="0"/>
              <a:t>Volume </a:t>
            </a:r>
            <a:r>
              <a:rPr sz="2800" spc="-10" dirty="0"/>
              <a:t>Perspective</a:t>
            </a:r>
            <a:endParaRPr sz="2800"/>
          </a:p>
        </p:txBody>
      </p:sp>
      <p:sp>
        <p:nvSpPr>
          <p:cNvPr id="30" name="object 30"/>
          <p:cNvSpPr txBox="1"/>
          <p:nvPr/>
        </p:nvSpPr>
        <p:spPr>
          <a:xfrm>
            <a:off x="3942014" y="1890852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DEE"/>
                </a:solidFill>
                <a:latin typeface="Arial"/>
                <a:cs typeface="Arial"/>
              </a:rPr>
              <a:t>AMD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18338" y="2335893"/>
            <a:ext cx="1674558" cy="24218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261676"/>
            <a:ext cx="473050" cy="13424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10970">
              <a:lnSpc>
                <a:spcPct val="100000"/>
              </a:lnSpc>
              <a:spcBef>
                <a:spcPts val="120"/>
              </a:spcBef>
            </a:pPr>
            <a:r>
              <a:rPr dirty="0"/>
              <a:t>Stock</a:t>
            </a:r>
            <a:r>
              <a:rPr spc="50" dirty="0"/>
              <a:t> </a:t>
            </a:r>
            <a:r>
              <a:rPr dirty="0"/>
              <a:t>Decision</a:t>
            </a:r>
            <a:r>
              <a:rPr spc="50" dirty="0"/>
              <a:t> </a:t>
            </a:r>
            <a:r>
              <a:rPr spc="-10" dirty="0"/>
              <a:t>Criteria</a:t>
            </a:r>
          </a:p>
        </p:txBody>
      </p:sp>
      <p:sp>
        <p:nvSpPr>
          <p:cNvPr id="7" name="object 7"/>
          <p:cNvSpPr/>
          <p:nvPr/>
        </p:nvSpPr>
        <p:spPr>
          <a:xfrm>
            <a:off x="4396769" y="1388855"/>
            <a:ext cx="320040" cy="324485"/>
          </a:xfrm>
          <a:custGeom>
            <a:avLst/>
            <a:gdLst/>
            <a:ahLst/>
            <a:cxnLst/>
            <a:rect l="l" t="t" r="r" b="b"/>
            <a:pathLst>
              <a:path w="320039" h="324485">
                <a:moveTo>
                  <a:pt x="233157" y="184148"/>
                </a:moveTo>
                <a:lnTo>
                  <a:pt x="145289" y="184148"/>
                </a:lnTo>
                <a:lnTo>
                  <a:pt x="154148" y="185171"/>
                </a:lnTo>
                <a:lnTo>
                  <a:pt x="163353" y="188907"/>
                </a:lnTo>
                <a:lnTo>
                  <a:pt x="172114" y="196362"/>
                </a:lnTo>
                <a:lnTo>
                  <a:pt x="179640" y="208539"/>
                </a:lnTo>
                <a:lnTo>
                  <a:pt x="172441" y="218427"/>
                </a:lnTo>
                <a:lnTo>
                  <a:pt x="167045" y="229496"/>
                </a:lnTo>
                <a:lnTo>
                  <a:pt x="163642" y="241561"/>
                </a:lnTo>
                <a:lnTo>
                  <a:pt x="162459" y="254358"/>
                </a:lnTo>
                <a:lnTo>
                  <a:pt x="167986" y="281664"/>
                </a:lnTo>
                <a:lnTo>
                  <a:pt x="183056" y="303919"/>
                </a:lnTo>
                <a:lnTo>
                  <a:pt x="205400" y="318902"/>
                </a:lnTo>
                <a:lnTo>
                  <a:pt x="232751" y="324391"/>
                </a:lnTo>
                <a:lnTo>
                  <a:pt x="259946" y="318902"/>
                </a:lnTo>
                <a:lnTo>
                  <a:pt x="282210" y="303919"/>
                </a:lnTo>
                <a:lnTo>
                  <a:pt x="297251" y="281664"/>
                </a:lnTo>
                <a:lnTo>
                  <a:pt x="302774" y="254358"/>
                </a:lnTo>
                <a:lnTo>
                  <a:pt x="297251" y="227007"/>
                </a:lnTo>
                <a:lnTo>
                  <a:pt x="282210" y="204663"/>
                </a:lnTo>
                <a:lnTo>
                  <a:pt x="259946" y="189593"/>
                </a:lnTo>
                <a:lnTo>
                  <a:pt x="233157" y="184148"/>
                </a:lnTo>
                <a:close/>
              </a:path>
              <a:path w="320039" h="324485">
                <a:moveTo>
                  <a:pt x="70291" y="78102"/>
                </a:moveTo>
                <a:lnTo>
                  <a:pt x="42945" y="83631"/>
                </a:lnTo>
                <a:lnTo>
                  <a:pt x="20600" y="98703"/>
                </a:lnTo>
                <a:lnTo>
                  <a:pt x="5528" y="121049"/>
                </a:lnTo>
                <a:lnTo>
                  <a:pt x="0" y="148395"/>
                </a:lnTo>
                <a:lnTo>
                  <a:pt x="5528" y="175595"/>
                </a:lnTo>
                <a:lnTo>
                  <a:pt x="20600" y="197862"/>
                </a:lnTo>
                <a:lnTo>
                  <a:pt x="42945" y="212904"/>
                </a:lnTo>
                <a:lnTo>
                  <a:pt x="70291" y="218427"/>
                </a:lnTo>
                <a:lnTo>
                  <a:pt x="87820" y="216222"/>
                </a:lnTo>
                <a:lnTo>
                  <a:pt x="103713" y="209966"/>
                </a:lnTo>
                <a:lnTo>
                  <a:pt x="117409" y="200197"/>
                </a:lnTo>
                <a:lnTo>
                  <a:pt x="128347" y="187451"/>
                </a:lnTo>
                <a:lnTo>
                  <a:pt x="135722" y="184148"/>
                </a:lnTo>
                <a:lnTo>
                  <a:pt x="233157" y="184148"/>
                </a:lnTo>
                <a:lnTo>
                  <a:pt x="232751" y="184066"/>
                </a:lnTo>
                <a:lnTo>
                  <a:pt x="230753" y="179282"/>
                </a:lnTo>
                <a:lnTo>
                  <a:pt x="228291" y="167664"/>
                </a:lnTo>
                <a:lnTo>
                  <a:pt x="230661" y="153311"/>
                </a:lnTo>
                <a:lnTo>
                  <a:pt x="243419" y="140064"/>
                </a:lnTo>
                <a:lnTo>
                  <a:pt x="250953" y="140064"/>
                </a:lnTo>
                <a:lnTo>
                  <a:pt x="276979" y="134800"/>
                </a:lnTo>
                <a:lnTo>
                  <a:pt x="293690" y="123506"/>
                </a:lnTo>
                <a:lnTo>
                  <a:pt x="147574" y="123506"/>
                </a:lnTo>
                <a:lnTo>
                  <a:pt x="140718" y="121792"/>
                </a:lnTo>
                <a:lnTo>
                  <a:pt x="133042" y="117419"/>
                </a:lnTo>
                <a:lnTo>
                  <a:pt x="122395" y="101499"/>
                </a:lnTo>
                <a:lnTo>
                  <a:pt x="107818" y="89070"/>
                </a:lnTo>
                <a:lnTo>
                  <a:pt x="90165" y="80986"/>
                </a:lnTo>
                <a:lnTo>
                  <a:pt x="70291" y="78102"/>
                </a:lnTo>
                <a:close/>
              </a:path>
              <a:path w="320039" h="324485">
                <a:moveTo>
                  <a:pt x="250953" y="140064"/>
                </a:moveTo>
                <a:lnTo>
                  <a:pt x="243419" y="140064"/>
                </a:lnTo>
                <a:lnTo>
                  <a:pt x="245507" y="140323"/>
                </a:lnTo>
                <a:lnTo>
                  <a:pt x="249673" y="140323"/>
                </a:lnTo>
                <a:lnTo>
                  <a:pt x="250953" y="140064"/>
                </a:lnTo>
                <a:close/>
              </a:path>
              <a:path w="320039" h="324485">
                <a:moveTo>
                  <a:pt x="249673" y="0"/>
                </a:moveTo>
                <a:lnTo>
                  <a:pt x="222362" y="5528"/>
                </a:lnTo>
                <a:lnTo>
                  <a:pt x="200107" y="20600"/>
                </a:lnTo>
                <a:lnTo>
                  <a:pt x="185127" y="42945"/>
                </a:lnTo>
                <a:lnTo>
                  <a:pt x="179640" y="70291"/>
                </a:lnTo>
                <a:lnTo>
                  <a:pt x="180074" y="78347"/>
                </a:lnTo>
                <a:lnTo>
                  <a:pt x="181362" y="86108"/>
                </a:lnTo>
                <a:lnTo>
                  <a:pt x="183479" y="93578"/>
                </a:lnTo>
                <a:lnTo>
                  <a:pt x="186402" y="100757"/>
                </a:lnTo>
                <a:lnTo>
                  <a:pt x="184357" y="104312"/>
                </a:lnTo>
                <a:lnTo>
                  <a:pt x="178214" y="112132"/>
                </a:lnTo>
                <a:lnTo>
                  <a:pt x="167962" y="119951"/>
                </a:lnTo>
                <a:lnTo>
                  <a:pt x="153588" y="123506"/>
                </a:lnTo>
                <a:lnTo>
                  <a:pt x="293690" y="123506"/>
                </a:lnTo>
                <a:lnTo>
                  <a:pt x="299234" y="119759"/>
                </a:lnTo>
                <a:lnTo>
                  <a:pt x="314217" y="97492"/>
                </a:lnTo>
                <a:lnTo>
                  <a:pt x="319705" y="70291"/>
                </a:lnTo>
                <a:lnTo>
                  <a:pt x="314217" y="42945"/>
                </a:lnTo>
                <a:lnTo>
                  <a:pt x="299234" y="20600"/>
                </a:lnTo>
                <a:lnTo>
                  <a:pt x="276979" y="5528"/>
                </a:lnTo>
                <a:lnTo>
                  <a:pt x="249673" y="0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7385" y="3029800"/>
            <a:ext cx="356870" cy="217804"/>
          </a:xfrm>
          <a:custGeom>
            <a:avLst/>
            <a:gdLst/>
            <a:ahLst/>
            <a:cxnLst/>
            <a:rect l="l" t="t" r="r" b="b"/>
            <a:pathLst>
              <a:path w="356870" h="217805">
                <a:moveTo>
                  <a:pt x="156451" y="79654"/>
                </a:moveTo>
                <a:lnTo>
                  <a:pt x="21336" y="79654"/>
                </a:lnTo>
                <a:lnTo>
                  <a:pt x="0" y="137718"/>
                </a:lnTo>
                <a:lnTo>
                  <a:pt x="135102" y="137718"/>
                </a:lnTo>
                <a:lnTo>
                  <a:pt x="156451" y="79654"/>
                </a:lnTo>
                <a:close/>
              </a:path>
              <a:path w="356870" h="217805">
                <a:moveTo>
                  <a:pt x="356844" y="25641"/>
                </a:moveTo>
                <a:lnTo>
                  <a:pt x="328282" y="0"/>
                </a:lnTo>
                <a:lnTo>
                  <a:pt x="83820" y="0"/>
                </a:lnTo>
                <a:lnTo>
                  <a:pt x="63258" y="57785"/>
                </a:lnTo>
                <a:lnTo>
                  <a:pt x="271005" y="57785"/>
                </a:lnTo>
                <a:lnTo>
                  <a:pt x="232473" y="159575"/>
                </a:lnTo>
                <a:lnTo>
                  <a:pt x="34874" y="159575"/>
                </a:lnTo>
                <a:lnTo>
                  <a:pt x="8585" y="217373"/>
                </a:lnTo>
                <a:lnTo>
                  <a:pt x="265277" y="217373"/>
                </a:lnTo>
                <a:lnTo>
                  <a:pt x="355092" y="39560"/>
                </a:lnTo>
                <a:lnTo>
                  <a:pt x="356806" y="32626"/>
                </a:lnTo>
                <a:lnTo>
                  <a:pt x="356844" y="25641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5059" y="3026665"/>
            <a:ext cx="478790" cy="224154"/>
          </a:xfrm>
          <a:custGeom>
            <a:avLst/>
            <a:gdLst/>
            <a:ahLst/>
            <a:cxnLst/>
            <a:rect l="l" t="t" r="r" b="b"/>
            <a:pathLst>
              <a:path w="478789" h="224155">
                <a:moveTo>
                  <a:pt x="101787" y="0"/>
                </a:moveTo>
                <a:lnTo>
                  <a:pt x="101787" y="174426"/>
                </a:lnTo>
                <a:lnTo>
                  <a:pt x="0" y="174426"/>
                </a:lnTo>
                <a:lnTo>
                  <a:pt x="0" y="223622"/>
                </a:lnTo>
                <a:lnTo>
                  <a:pt x="152031" y="223622"/>
                </a:lnTo>
                <a:lnTo>
                  <a:pt x="152031" y="121834"/>
                </a:lnTo>
                <a:lnTo>
                  <a:pt x="221835" y="121834"/>
                </a:lnTo>
                <a:lnTo>
                  <a:pt x="101787" y="0"/>
                </a:lnTo>
                <a:close/>
              </a:path>
              <a:path w="478789" h="224155">
                <a:moveTo>
                  <a:pt x="374106" y="129386"/>
                </a:moveTo>
                <a:lnTo>
                  <a:pt x="323861" y="129386"/>
                </a:lnTo>
                <a:lnTo>
                  <a:pt x="323861" y="223622"/>
                </a:lnTo>
                <a:lnTo>
                  <a:pt x="478241" y="223622"/>
                </a:lnTo>
                <a:lnTo>
                  <a:pt x="478241" y="174426"/>
                </a:lnTo>
                <a:lnTo>
                  <a:pt x="374106" y="174426"/>
                </a:lnTo>
                <a:lnTo>
                  <a:pt x="374106" y="129386"/>
                </a:lnTo>
                <a:close/>
              </a:path>
              <a:path w="478789" h="224155">
                <a:moveTo>
                  <a:pt x="221835" y="121834"/>
                </a:moveTo>
                <a:lnTo>
                  <a:pt x="152031" y="121834"/>
                </a:lnTo>
                <a:lnTo>
                  <a:pt x="241073" y="212175"/>
                </a:lnTo>
                <a:lnTo>
                  <a:pt x="311625" y="141622"/>
                </a:lnTo>
                <a:lnTo>
                  <a:pt x="241333" y="141622"/>
                </a:lnTo>
                <a:lnTo>
                  <a:pt x="221835" y="121834"/>
                </a:lnTo>
                <a:close/>
              </a:path>
              <a:path w="478789" h="224155">
                <a:moveTo>
                  <a:pt x="374106" y="8850"/>
                </a:moveTo>
                <a:lnTo>
                  <a:pt x="241333" y="141622"/>
                </a:lnTo>
                <a:lnTo>
                  <a:pt x="311625" y="141622"/>
                </a:lnTo>
                <a:lnTo>
                  <a:pt x="323861" y="129386"/>
                </a:lnTo>
                <a:lnTo>
                  <a:pt x="374106" y="129386"/>
                </a:lnTo>
                <a:lnTo>
                  <a:pt x="374106" y="8850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0205" y="590672"/>
            <a:ext cx="782587" cy="72941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Tesla</a:t>
            </a: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pc="-10" dirty="0"/>
          </a:p>
          <a:p>
            <a:pPr marL="142875">
              <a:lnSpc>
                <a:spcPct val="100000"/>
              </a:lnSpc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sz="13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sz="1300" b="1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(Risk</a:t>
            </a:r>
            <a:r>
              <a:rPr sz="1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Averse</a:t>
            </a:r>
            <a:r>
              <a:rPr sz="13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Investor)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300">
              <a:latin typeface="Arial"/>
              <a:cs typeface="Arial"/>
            </a:endParaRPr>
          </a:p>
          <a:p>
            <a:pPr marL="142875" marR="610870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sz="1300" spc="-10" dirty="0">
                <a:solidFill>
                  <a:srgbClr val="FFFFFF"/>
                </a:solidFill>
              </a:rPr>
              <a:t>Volume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can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be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used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to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confirm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spc="-20" dirty="0">
                <a:solidFill>
                  <a:srgbClr val="FFFFFF"/>
                </a:solidFill>
              </a:rPr>
              <a:t>trend </a:t>
            </a:r>
            <a:r>
              <a:rPr sz="1300" spc="-10" dirty="0">
                <a:solidFill>
                  <a:srgbClr val="FFFFFF"/>
                </a:solidFill>
              </a:rPr>
              <a:t>direction.</a:t>
            </a:r>
            <a:endParaRPr sz="1300"/>
          </a:p>
          <a:p>
            <a:pPr marL="142875" marR="418465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sz="1300" dirty="0">
                <a:solidFill>
                  <a:srgbClr val="FFFFFF"/>
                </a:solidFill>
              </a:rPr>
              <a:t>Price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for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this</a:t>
            </a:r>
            <a:r>
              <a:rPr sz="1300" spc="-1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stock</a:t>
            </a:r>
            <a:r>
              <a:rPr sz="1300" spc="-1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was</a:t>
            </a:r>
            <a:r>
              <a:rPr sz="1300" spc="-1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at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its</a:t>
            </a:r>
            <a:r>
              <a:rPr sz="1300" spc="-1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lowest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around December.</a:t>
            </a:r>
            <a:endParaRPr sz="1300"/>
          </a:p>
          <a:p>
            <a:pPr marL="142875" marR="106045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sz="1300" dirty="0">
                <a:solidFill>
                  <a:srgbClr val="FFFFFF"/>
                </a:solidFill>
              </a:rPr>
              <a:t>Although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volume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kept</a:t>
            </a:r>
            <a:r>
              <a:rPr sz="1300" spc="-4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increasing,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prices </a:t>
            </a:r>
            <a:r>
              <a:rPr sz="1300" dirty="0">
                <a:solidFill>
                  <a:srgbClr val="FFFFFF"/>
                </a:solidFill>
              </a:rPr>
              <a:t>only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started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to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increase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January.</a:t>
            </a:r>
            <a:endParaRPr sz="1300"/>
          </a:p>
          <a:p>
            <a:pPr marL="142875" marR="7620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sz="1300" spc="-10" dirty="0">
                <a:solidFill>
                  <a:srgbClr val="FFFFFF"/>
                </a:solidFill>
              </a:rPr>
              <a:t>Volume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declined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spc="-20" dirty="0">
                <a:solidFill>
                  <a:srgbClr val="FFFFFF"/>
                </a:solidFill>
              </a:rPr>
              <a:t>May,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but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price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rebounded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10" dirty="0">
                <a:solidFill>
                  <a:srgbClr val="FFFFFF"/>
                </a:solidFill>
              </a:rPr>
              <a:t> June.</a:t>
            </a:r>
            <a:endParaRPr sz="1300"/>
          </a:p>
          <a:p>
            <a:pPr marL="142875" marR="5080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sz="1300" dirty="0">
                <a:solidFill>
                  <a:srgbClr val="FFFFFF"/>
                </a:solidFill>
              </a:rPr>
              <a:t>Although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price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is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steady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with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declining </a:t>
            </a:r>
            <a:r>
              <a:rPr sz="1300" dirty="0">
                <a:solidFill>
                  <a:srgbClr val="FFFFFF"/>
                </a:solidFill>
              </a:rPr>
              <a:t>volume,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a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good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indicator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to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buy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back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would</a:t>
            </a:r>
            <a:r>
              <a:rPr sz="1300" spc="-25" dirty="0">
                <a:solidFill>
                  <a:srgbClr val="FFFFFF"/>
                </a:solidFill>
              </a:rPr>
              <a:t> be </a:t>
            </a:r>
            <a:r>
              <a:rPr sz="1300" dirty="0">
                <a:solidFill>
                  <a:srgbClr val="FFFFFF"/>
                </a:solidFill>
              </a:rPr>
              <a:t>when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price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of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stock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falls.</a:t>
            </a:r>
            <a:endParaRPr sz="1300"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85037" y="656919"/>
            <a:ext cx="747024" cy="7963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46605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Apple</a:t>
            </a: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pc="-10" dirty="0"/>
          </a:p>
          <a:p>
            <a:pPr marL="241300">
              <a:lnSpc>
                <a:spcPct val="100000"/>
              </a:lnSpc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Blue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Chip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(Conservative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Investor)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300">
              <a:latin typeface="Arial"/>
              <a:cs typeface="Arial"/>
            </a:endParaRPr>
          </a:p>
          <a:p>
            <a:pPr marL="241300" marR="14478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</a:rPr>
              <a:t>Volume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is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not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a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good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indicator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of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trend, </a:t>
            </a:r>
            <a:r>
              <a:rPr sz="1300" dirty="0">
                <a:solidFill>
                  <a:srgbClr val="FFFFFF"/>
                </a:solidFill>
              </a:rPr>
              <a:t>since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prices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hold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constant.</a:t>
            </a:r>
            <a:endParaRPr sz="1300"/>
          </a:p>
          <a:p>
            <a:pPr marL="241300" marR="508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</a:rPr>
              <a:t>Trading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volume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was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lowest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December, </a:t>
            </a:r>
            <a:r>
              <a:rPr sz="1300" dirty="0">
                <a:solidFill>
                  <a:srgbClr val="FFFFFF"/>
                </a:solidFill>
              </a:rPr>
              <a:t>but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value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increased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January.</a:t>
            </a:r>
            <a:endParaRPr sz="1300"/>
          </a:p>
          <a:p>
            <a:pPr marL="241300" marR="7239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sz="1300" dirty="0">
                <a:solidFill>
                  <a:srgbClr val="FFFFFF"/>
                </a:solidFill>
              </a:rPr>
              <a:t>Although,</a:t>
            </a:r>
            <a:r>
              <a:rPr sz="1300" spc="-5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4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trading</a:t>
            </a:r>
            <a:r>
              <a:rPr sz="1300" spc="-4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volume</a:t>
            </a:r>
            <a:r>
              <a:rPr sz="1300" spc="-5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decreased</a:t>
            </a:r>
            <a:r>
              <a:rPr sz="1300" spc="-45" dirty="0">
                <a:solidFill>
                  <a:srgbClr val="FFFFFF"/>
                </a:solidFill>
              </a:rPr>
              <a:t> </a:t>
            </a:r>
            <a:r>
              <a:rPr sz="1300" spc="-25" dirty="0">
                <a:solidFill>
                  <a:srgbClr val="FFFFFF"/>
                </a:solidFill>
              </a:rPr>
              <a:t>in </a:t>
            </a:r>
            <a:r>
              <a:rPr sz="1300" dirty="0">
                <a:solidFill>
                  <a:srgbClr val="FFFFFF"/>
                </a:solidFill>
              </a:rPr>
              <a:t>April,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value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of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stock</a:t>
            </a:r>
            <a:r>
              <a:rPr sz="1300" spc="-2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stayed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relatively </a:t>
            </a:r>
            <a:r>
              <a:rPr sz="1300" dirty="0">
                <a:solidFill>
                  <a:srgbClr val="FFFFFF"/>
                </a:solidFill>
              </a:rPr>
              <a:t>constant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spc="-20" dirty="0">
                <a:solidFill>
                  <a:srgbClr val="FFFFFF"/>
                </a:solidFill>
              </a:rPr>
              <a:t>May.</a:t>
            </a:r>
            <a:endParaRPr sz="1300"/>
          </a:p>
          <a:p>
            <a:pPr marL="241300" marR="762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sz="1300" spc="-10" dirty="0">
                <a:solidFill>
                  <a:srgbClr val="FFFFFF"/>
                </a:solidFill>
              </a:rPr>
              <a:t>However,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stock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value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increased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in</a:t>
            </a:r>
            <a:r>
              <a:rPr sz="1300" spc="-35" dirty="0">
                <a:solidFill>
                  <a:srgbClr val="FFFFFF"/>
                </a:solidFill>
              </a:rPr>
              <a:t> </a:t>
            </a:r>
            <a:r>
              <a:rPr sz="1300" spc="-20" dirty="0">
                <a:solidFill>
                  <a:srgbClr val="FFFFFF"/>
                </a:solidFill>
              </a:rPr>
              <a:t>June, </a:t>
            </a:r>
            <a:r>
              <a:rPr sz="1300" dirty="0">
                <a:solidFill>
                  <a:srgbClr val="FFFFFF"/>
                </a:solidFill>
              </a:rPr>
              <a:t>with</a:t>
            </a:r>
            <a:r>
              <a:rPr sz="1300" spc="-4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trading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volumes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remaining</a:t>
            </a:r>
            <a:r>
              <a:rPr sz="1300" spc="-40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fairly </a:t>
            </a:r>
            <a:r>
              <a:rPr sz="1300" dirty="0">
                <a:solidFill>
                  <a:srgbClr val="FFFFFF"/>
                </a:solidFill>
              </a:rPr>
              <a:t>consistent,</a:t>
            </a:r>
            <a:r>
              <a:rPr sz="1300" spc="-30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and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this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holds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true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dirty="0">
                <a:solidFill>
                  <a:srgbClr val="FFFFFF"/>
                </a:solidFill>
              </a:rPr>
              <a:t>till</a:t>
            </a:r>
            <a:r>
              <a:rPr sz="1300" spc="-25" dirty="0">
                <a:solidFill>
                  <a:srgbClr val="FFFFFF"/>
                </a:solidFill>
              </a:rPr>
              <a:t> </a:t>
            </a:r>
            <a:r>
              <a:rPr sz="1300" spc="-10" dirty="0">
                <a:solidFill>
                  <a:srgbClr val="FFFFFF"/>
                </a:solidFill>
              </a:rPr>
              <a:t>September.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261676"/>
            <a:ext cx="473050" cy="1342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68957" y="1880854"/>
            <a:ext cx="134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DEE"/>
                </a:solidFill>
                <a:latin typeface="Arial"/>
                <a:cs typeface="Arial"/>
              </a:rPr>
              <a:t>Petrobras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2413" y="1672969"/>
            <a:ext cx="1293495" cy="66484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9065" marR="5080" indent="-127000">
              <a:lnSpc>
                <a:spcPts val="2500"/>
              </a:lnSpc>
              <a:spcBef>
                <a:spcPts val="210"/>
              </a:spcBef>
            </a:pPr>
            <a:r>
              <a:rPr sz="2100" dirty="0">
                <a:solidFill>
                  <a:srgbClr val="FFFDEE"/>
                </a:solidFill>
                <a:latin typeface="Arial"/>
                <a:cs typeface="Arial"/>
              </a:rPr>
              <a:t>Johnson</a:t>
            </a:r>
            <a:r>
              <a:rPr sz="2100" spc="2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2100" spc="-50" dirty="0">
                <a:solidFill>
                  <a:srgbClr val="FFFDEE"/>
                </a:solidFill>
                <a:latin typeface="Arial"/>
                <a:cs typeface="Arial"/>
              </a:rPr>
              <a:t>&amp; </a:t>
            </a:r>
            <a:r>
              <a:rPr sz="2100" spc="-10" dirty="0">
                <a:solidFill>
                  <a:srgbClr val="FFFDEE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3302" y="3858643"/>
            <a:ext cx="168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Exxon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Mobil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9211" y="3681466"/>
            <a:ext cx="1616075" cy="484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8354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solidFill>
                  <a:srgbClr val="FFFDEE"/>
                </a:solidFill>
                <a:latin typeface="Arial"/>
                <a:cs typeface="Arial"/>
              </a:rPr>
              <a:t>Canadian </a:t>
            </a:r>
            <a:r>
              <a:rPr sz="1500" dirty="0">
                <a:solidFill>
                  <a:srgbClr val="FFFDEE"/>
                </a:solidFill>
                <a:latin typeface="Arial"/>
                <a:cs typeface="Arial"/>
              </a:rPr>
              <a:t>Natural</a:t>
            </a:r>
            <a:r>
              <a:rPr sz="1500" spc="-5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FFFDEE"/>
                </a:solidFill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8369" y="1778008"/>
            <a:ext cx="1068222" cy="84025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4998" y="178114"/>
            <a:ext cx="7638415" cy="730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2800"/>
              </a:lnSpc>
              <a:spcBef>
                <a:spcPts val="110"/>
              </a:spcBef>
              <a:tabLst>
                <a:tab pos="4672965" algn="l"/>
              </a:tabLst>
            </a:pPr>
            <a:r>
              <a:rPr sz="2450" spc="-55" dirty="0"/>
              <a:t>Top </a:t>
            </a:r>
            <a:r>
              <a:rPr sz="2450" dirty="0"/>
              <a:t>5</a:t>
            </a:r>
            <a:r>
              <a:rPr sz="2450" spc="-50" dirty="0"/>
              <a:t> </a:t>
            </a:r>
            <a:r>
              <a:rPr sz="2450" dirty="0"/>
              <a:t>Most</a:t>
            </a:r>
            <a:r>
              <a:rPr sz="2450" spc="-50" dirty="0"/>
              <a:t> </a:t>
            </a:r>
            <a:r>
              <a:rPr sz="2450" spc="-10" dirty="0"/>
              <a:t>Valued</a:t>
            </a:r>
            <a:r>
              <a:rPr sz="2450" spc="-50" dirty="0"/>
              <a:t> </a:t>
            </a:r>
            <a:r>
              <a:rPr sz="2450" dirty="0"/>
              <a:t>Companies</a:t>
            </a:r>
            <a:r>
              <a:rPr sz="2450" spc="-55" dirty="0"/>
              <a:t> </a:t>
            </a:r>
            <a:r>
              <a:rPr sz="2450" spc="-50" dirty="0"/>
              <a:t>–</a:t>
            </a:r>
            <a:r>
              <a:rPr sz="2450" dirty="0"/>
              <a:t>	Dividend</a:t>
            </a:r>
            <a:r>
              <a:rPr sz="2450" spc="-15" dirty="0"/>
              <a:t> </a:t>
            </a:r>
            <a:r>
              <a:rPr sz="2450" spc="-10" dirty="0"/>
              <a:t>Perspective</a:t>
            </a:r>
            <a:endParaRPr sz="2450"/>
          </a:p>
          <a:p>
            <a:pPr marL="748665" algn="ctr">
              <a:lnSpc>
                <a:spcPts val="2740"/>
              </a:lnSpc>
            </a:pPr>
            <a:r>
              <a:rPr sz="2400" spc="-10" dirty="0">
                <a:solidFill>
                  <a:srgbClr val="FFFDEE"/>
                </a:solidFill>
              </a:rPr>
              <a:t>Magellan</a:t>
            </a:r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3336421" y="885860"/>
            <a:ext cx="2684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DEE"/>
                </a:solidFill>
                <a:latin typeface="Arial"/>
                <a:cs typeface="Arial"/>
              </a:rPr>
              <a:t>Midstream</a:t>
            </a:r>
            <a:r>
              <a:rPr sz="2400" spc="-114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DEE"/>
                </a:solidFill>
                <a:latin typeface="Arial"/>
                <a:cs typeface="Arial"/>
              </a:rPr>
              <a:t>Partners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8362" y="1403109"/>
            <a:ext cx="1087275" cy="94678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7408" y="1668646"/>
            <a:ext cx="1068310" cy="93754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62621" y="2778363"/>
            <a:ext cx="1140025" cy="93873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742" y="2755443"/>
            <a:ext cx="1076608" cy="9313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383" y="192398"/>
            <a:ext cx="187896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/>
              <a:t>Pie</a:t>
            </a:r>
            <a:r>
              <a:rPr sz="3500" spc="-60" dirty="0"/>
              <a:t> </a:t>
            </a:r>
            <a:r>
              <a:rPr sz="3500" spc="-10" dirty="0"/>
              <a:t>Chart</a:t>
            </a:r>
            <a:endParaRPr sz="3500"/>
          </a:p>
        </p:txBody>
      </p:sp>
      <p:grpSp>
        <p:nvGrpSpPr>
          <p:cNvPr id="4" name="object 4"/>
          <p:cNvGrpSpPr/>
          <p:nvPr/>
        </p:nvGrpSpPr>
        <p:grpSpPr>
          <a:xfrm>
            <a:off x="3970947" y="0"/>
            <a:ext cx="4786630" cy="3888740"/>
            <a:chOff x="3970947" y="0"/>
            <a:chExt cx="4786630" cy="38887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0487" y="0"/>
              <a:ext cx="850425" cy="25051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6212" y="1460752"/>
              <a:ext cx="980525" cy="15411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947" y="964310"/>
              <a:ext cx="4786630" cy="29239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724" y="856466"/>
            <a:ext cx="3230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Dividend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Companies: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24" y="2634466"/>
            <a:ext cx="3372485" cy="24409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1300" marR="5080" indent="-228600">
              <a:lnSpc>
                <a:spcPts val="1900"/>
              </a:lnSpc>
              <a:spcBef>
                <a:spcPts val="180"/>
              </a:spcBef>
              <a:buChar char="●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dividend,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directly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correlated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overall financial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well-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being of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company.</a:t>
            </a:r>
            <a:endParaRPr sz="1600">
              <a:latin typeface="Arial"/>
              <a:cs typeface="Arial"/>
            </a:endParaRPr>
          </a:p>
          <a:p>
            <a:pPr marL="241300" marR="42545" indent="-228600">
              <a:lnSpc>
                <a:spcPts val="1900"/>
              </a:lnSpc>
              <a:buChar char="●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can be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paid out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quarter,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semi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annually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annually.</a:t>
            </a:r>
            <a:endParaRPr sz="1600">
              <a:latin typeface="Arial"/>
              <a:cs typeface="Arial"/>
            </a:endParaRPr>
          </a:p>
          <a:p>
            <a:pPr marL="241300" marR="5080" indent="-228600">
              <a:lnSpc>
                <a:spcPts val="1900"/>
              </a:lnSpc>
              <a:buChar char="●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either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paid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reinvested,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compound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investor’s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1600" y="1303938"/>
          <a:ext cx="3357245" cy="1109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marL="31750">
                        <a:lnSpc>
                          <a:spcPts val="1045"/>
                        </a:lnSpc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johnson_&amp;_johnson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45"/>
                        </a:lnSpc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magellan_midstream_partners_lp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4.4374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petroleo_brasileiro_sa</a:t>
                      </a:r>
                      <a:r>
                        <a:rPr sz="1100" u="sng" spc="200" dirty="0">
                          <a:solidFill>
                            <a:srgbClr val="FFFFFF"/>
                          </a:solidFill>
                          <a:uFill>
                            <a:solidFill>
                              <a:srgbClr val="FEFEFE"/>
                            </a:solidFill>
                          </a:u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petrobras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3.642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exxon_mobil_corporation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31750">
                        <a:lnSpc>
                          <a:spcPts val="1275"/>
                        </a:lnSpc>
                        <a:spcBef>
                          <a:spcPts val="13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canadian_natural_resources_limited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75"/>
                        </a:lnSpc>
                        <a:spcBef>
                          <a:spcPts val="130"/>
                        </a:spcBef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3.55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05510" y="1327984"/>
            <a:ext cx="3695700" cy="3470910"/>
            <a:chOff x="1505510" y="1327984"/>
            <a:chExt cx="3695700" cy="34709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148" y="1994487"/>
              <a:ext cx="2483526" cy="28039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76967" y="2498664"/>
              <a:ext cx="1823085" cy="2143760"/>
            </a:xfrm>
            <a:custGeom>
              <a:avLst/>
              <a:gdLst/>
              <a:ahLst/>
              <a:cxnLst/>
              <a:rect l="l" t="t" r="r" b="b"/>
              <a:pathLst>
                <a:path w="1823085" h="2143760">
                  <a:moveTo>
                    <a:pt x="761683" y="0"/>
                  </a:moveTo>
                  <a:lnTo>
                    <a:pt x="704328" y="1438"/>
                  </a:lnTo>
                  <a:lnTo>
                    <a:pt x="649209" y="5693"/>
                  </a:lnTo>
                  <a:lnTo>
                    <a:pt x="596327" y="12675"/>
                  </a:lnTo>
                  <a:lnTo>
                    <a:pt x="545684" y="22295"/>
                  </a:lnTo>
                  <a:lnTo>
                    <a:pt x="497281" y="34463"/>
                  </a:lnTo>
                  <a:lnTo>
                    <a:pt x="451118" y="49090"/>
                  </a:lnTo>
                  <a:lnTo>
                    <a:pt x="407197" y="66085"/>
                  </a:lnTo>
                  <a:lnTo>
                    <a:pt x="365518" y="85359"/>
                  </a:lnTo>
                  <a:lnTo>
                    <a:pt x="326083" y="106823"/>
                  </a:lnTo>
                  <a:lnTo>
                    <a:pt x="288893" y="130387"/>
                  </a:lnTo>
                  <a:lnTo>
                    <a:pt x="253949" y="155962"/>
                  </a:lnTo>
                  <a:lnTo>
                    <a:pt x="221252" y="183457"/>
                  </a:lnTo>
                  <a:lnTo>
                    <a:pt x="190803" y="212783"/>
                  </a:lnTo>
                  <a:lnTo>
                    <a:pt x="162603" y="243851"/>
                  </a:lnTo>
                  <a:lnTo>
                    <a:pt x="136652" y="276571"/>
                  </a:lnTo>
                  <a:lnTo>
                    <a:pt x="112953" y="310853"/>
                  </a:lnTo>
                  <a:lnTo>
                    <a:pt x="91506" y="346608"/>
                  </a:lnTo>
                  <a:lnTo>
                    <a:pt x="72312" y="383746"/>
                  </a:lnTo>
                  <a:lnTo>
                    <a:pt x="55372" y="422177"/>
                  </a:lnTo>
                  <a:lnTo>
                    <a:pt x="40688" y="461813"/>
                  </a:lnTo>
                  <a:lnTo>
                    <a:pt x="28260" y="502563"/>
                  </a:lnTo>
                  <a:lnTo>
                    <a:pt x="18089" y="544337"/>
                  </a:lnTo>
                  <a:lnTo>
                    <a:pt x="10176" y="587047"/>
                  </a:lnTo>
                  <a:lnTo>
                    <a:pt x="4523" y="630602"/>
                  </a:lnTo>
                  <a:lnTo>
                    <a:pt x="1131" y="674913"/>
                  </a:lnTo>
                  <a:lnTo>
                    <a:pt x="0" y="719890"/>
                  </a:lnTo>
                  <a:lnTo>
                    <a:pt x="1512" y="775353"/>
                  </a:lnTo>
                  <a:lnTo>
                    <a:pt x="5872" y="829644"/>
                  </a:lnTo>
                  <a:lnTo>
                    <a:pt x="12808" y="882800"/>
                  </a:lnTo>
                  <a:lnTo>
                    <a:pt x="22053" y="934861"/>
                  </a:lnTo>
                  <a:lnTo>
                    <a:pt x="33336" y="985864"/>
                  </a:lnTo>
                  <a:lnTo>
                    <a:pt x="46390" y="1035849"/>
                  </a:lnTo>
                  <a:lnTo>
                    <a:pt x="61033" y="1085123"/>
                  </a:lnTo>
                  <a:lnTo>
                    <a:pt x="76730" y="1132915"/>
                  </a:lnTo>
                  <a:lnTo>
                    <a:pt x="93478" y="1180074"/>
                  </a:lnTo>
                  <a:lnTo>
                    <a:pt x="110920" y="1226369"/>
                  </a:lnTo>
                  <a:lnTo>
                    <a:pt x="128786" y="1271837"/>
                  </a:lnTo>
                  <a:lnTo>
                    <a:pt x="146807" y="1316517"/>
                  </a:lnTo>
                  <a:lnTo>
                    <a:pt x="164714" y="1360447"/>
                  </a:lnTo>
                  <a:lnTo>
                    <a:pt x="182238" y="1403667"/>
                  </a:lnTo>
                  <a:lnTo>
                    <a:pt x="199110" y="1446215"/>
                  </a:lnTo>
                  <a:lnTo>
                    <a:pt x="215060" y="1488128"/>
                  </a:lnTo>
                  <a:lnTo>
                    <a:pt x="229821" y="1529447"/>
                  </a:lnTo>
                  <a:lnTo>
                    <a:pt x="243121" y="1570208"/>
                  </a:lnTo>
                  <a:lnTo>
                    <a:pt x="254693" y="1610451"/>
                  </a:lnTo>
                  <a:lnTo>
                    <a:pt x="264267" y="1650214"/>
                  </a:lnTo>
                  <a:lnTo>
                    <a:pt x="271574" y="1689535"/>
                  </a:lnTo>
                  <a:lnTo>
                    <a:pt x="277621" y="1761822"/>
                  </a:lnTo>
                  <a:lnTo>
                    <a:pt x="273829" y="1829078"/>
                  </a:lnTo>
                  <a:lnTo>
                    <a:pt x="262151" y="1890913"/>
                  </a:lnTo>
                  <a:lnTo>
                    <a:pt x="244539" y="1946936"/>
                  </a:lnTo>
                  <a:lnTo>
                    <a:pt x="222942" y="1996757"/>
                  </a:lnTo>
                  <a:lnTo>
                    <a:pt x="199315" y="2039985"/>
                  </a:lnTo>
                  <a:lnTo>
                    <a:pt x="175606" y="2076230"/>
                  </a:lnTo>
                  <a:lnTo>
                    <a:pt x="135755" y="2126205"/>
                  </a:lnTo>
                  <a:lnTo>
                    <a:pt x="119002" y="2143558"/>
                  </a:lnTo>
                  <a:lnTo>
                    <a:pt x="1104089" y="2143558"/>
                  </a:lnTo>
                  <a:lnTo>
                    <a:pt x="1123399" y="2057857"/>
                  </a:lnTo>
                  <a:lnTo>
                    <a:pt x="1145408" y="1991441"/>
                  </a:lnTo>
                  <a:lnTo>
                    <a:pt x="1169742" y="1941908"/>
                  </a:lnTo>
                  <a:lnTo>
                    <a:pt x="1196031" y="1906853"/>
                  </a:lnTo>
                  <a:lnTo>
                    <a:pt x="1252983" y="1870559"/>
                  </a:lnTo>
                  <a:lnTo>
                    <a:pt x="1313291" y="1863327"/>
                  </a:lnTo>
                  <a:lnTo>
                    <a:pt x="1341974" y="1863327"/>
                  </a:lnTo>
                  <a:lnTo>
                    <a:pt x="650755" y="1374543"/>
                  </a:lnTo>
                  <a:lnTo>
                    <a:pt x="650570" y="1374321"/>
                  </a:lnTo>
                  <a:lnTo>
                    <a:pt x="613966" y="1342169"/>
                  </a:lnTo>
                  <a:lnTo>
                    <a:pt x="583916" y="1304598"/>
                  </a:lnTo>
                  <a:lnTo>
                    <a:pt x="560887" y="1262664"/>
                  </a:lnTo>
                  <a:lnTo>
                    <a:pt x="545349" y="1217418"/>
                  </a:lnTo>
                  <a:lnTo>
                    <a:pt x="537769" y="1169916"/>
                  </a:lnTo>
                  <a:lnTo>
                    <a:pt x="538617" y="1121210"/>
                  </a:lnTo>
                  <a:lnTo>
                    <a:pt x="547575" y="1074991"/>
                  </a:lnTo>
                  <a:lnTo>
                    <a:pt x="564037" y="1031385"/>
                  </a:lnTo>
                  <a:lnTo>
                    <a:pt x="587484" y="991267"/>
                  </a:lnTo>
                  <a:lnTo>
                    <a:pt x="617397" y="955513"/>
                  </a:lnTo>
                  <a:lnTo>
                    <a:pt x="653256" y="924998"/>
                  </a:lnTo>
                  <a:lnTo>
                    <a:pt x="693753" y="901001"/>
                  </a:lnTo>
                  <a:lnTo>
                    <a:pt x="737266" y="884340"/>
                  </a:lnTo>
                  <a:lnTo>
                    <a:pt x="782804" y="875213"/>
                  </a:lnTo>
                  <a:lnTo>
                    <a:pt x="829375" y="873818"/>
                  </a:lnTo>
                  <a:lnTo>
                    <a:pt x="1638876" y="873818"/>
                  </a:lnTo>
                  <a:lnTo>
                    <a:pt x="1631184" y="861502"/>
                  </a:lnTo>
                  <a:lnTo>
                    <a:pt x="1621054" y="845438"/>
                  </a:lnTo>
                  <a:lnTo>
                    <a:pt x="1603909" y="806821"/>
                  </a:lnTo>
                  <a:lnTo>
                    <a:pt x="1601200" y="771977"/>
                  </a:lnTo>
                  <a:lnTo>
                    <a:pt x="1607897" y="739211"/>
                  </a:lnTo>
                  <a:lnTo>
                    <a:pt x="1618968" y="706828"/>
                  </a:lnTo>
                  <a:lnTo>
                    <a:pt x="1629381" y="673131"/>
                  </a:lnTo>
                  <a:lnTo>
                    <a:pt x="1628104" y="595014"/>
                  </a:lnTo>
                  <a:lnTo>
                    <a:pt x="1618252" y="552871"/>
                  </a:lnTo>
                  <a:lnTo>
                    <a:pt x="1606901" y="511896"/>
                  </a:lnTo>
                  <a:lnTo>
                    <a:pt x="1593977" y="472138"/>
                  </a:lnTo>
                  <a:lnTo>
                    <a:pt x="1579405" y="433642"/>
                  </a:lnTo>
                  <a:lnTo>
                    <a:pt x="1563112" y="396455"/>
                  </a:lnTo>
                  <a:lnTo>
                    <a:pt x="1545023" y="360625"/>
                  </a:lnTo>
                  <a:lnTo>
                    <a:pt x="1525065" y="326198"/>
                  </a:lnTo>
                  <a:lnTo>
                    <a:pt x="1503162" y="293222"/>
                  </a:lnTo>
                  <a:lnTo>
                    <a:pt x="1479243" y="261742"/>
                  </a:lnTo>
                  <a:lnTo>
                    <a:pt x="1453231" y="231807"/>
                  </a:lnTo>
                  <a:lnTo>
                    <a:pt x="1425053" y="203463"/>
                  </a:lnTo>
                  <a:lnTo>
                    <a:pt x="1394636" y="176757"/>
                  </a:lnTo>
                  <a:lnTo>
                    <a:pt x="1361905" y="151736"/>
                  </a:lnTo>
                  <a:lnTo>
                    <a:pt x="1326785" y="128447"/>
                  </a:lnTo>
                  <a:lnTo>
                    <a:pt x="1289204" y="106937"/>
                  </a:lnTo>
                  <a:lnTo>
                    <a:pt x="1249086" y="87253"/>
                  </a:lnTo>
                  <a:lnTo>
                    <a:pt x="1206358" y="69441"/>
                  </a:lnTo>
                  <a:lnTo>
                    <a:pt x="1160946" y="53549"/>
                  </a:lnTo>
                  <a:lnTo>
                    <a:pt x="1112776" y="39624"/>
                  </a:lnTo>
                  <a:lnTo>
                    <a:pt x="1061774" y="27712"/>
                  </a:lnTo>
                  <a:lnTo>
                    <a:pt x="1007865" y="17861"/>
                  </a:lnTo>
                  <a:lnTo>
                    <a:pt x="950975" y="10117"/>
                  </a:lnTo>
                  <a:lnTo>
                    <a:pt x="891031" y="4528"/>
                  </a:lnTo>
                  <a:lnTo>
                    <a:pt x="827958" y="1139"/>
                  </a:lnTo>
                  <a:lnTo>
                    <a:pt x="761683" y="0"/>
                  </a:lnTo>
                  <a:close/>
                </a:path>
                <a:path w="1823085" h="2143760">
                  <a:moveTo>
                    <a:pt x="1341974" y="1863327"/>
                  </a:moveTo>
                  <a:lnTo>
                    <a:pt x="1313291" y="1863327"/>
                  </a:lnTo>
                  <a:lnTo>
                    <a:pt x="1343773" y="1864598"/>
                  </a:lnTo>
                  <a:lnTo>
                    <a:pt x="1341974" y="1863327"/>
                  </a:lnTo>
                  <a:close/>
                </a:path>
                <a:path w="1823085" h="2143760">
                  <a:moveTo>
                    <a:pt x="1689031" y="987101"/>
                  </a:moveTo>
                  <a:lnTo>
                    <a:pt x="1659017" y="1024726"/>
                  </a:lnTo>
                  <a:lnTo>
                    <a:pt x="1663183" y="1037623"/>
                  </a:lnTo>
                  <a:lnTo>
                    <a:pt x="1747274" y="1188012"/>
                  </a:lnTo>
                  <a:lnTo>
                    <a:pt x="1667379" y="1275628"/>
                  </a:lnTo>
                  <a:lnTo>
                    <a:pt x="1663158" y="1281371"/>
                  </a:lnTo>
                  <a:lnTo>
                    <a:pt x="1660249" y="1287799"/>
                  </a:lnTo>
                  <a:lnTo>
                    <a:pt x="1658724" y="1294688"/>
                  </a:lnTo>
                  <a:lnTo>
                    <a:pt x="1658651" y="1301812"/>
                  </a:lnTo>
                  <a:lnTo>
                    <a:pt x="1659161" y="1309316"/>
                  </a:lnTo>
                  <a:lnTo>
                    <a:pt x="1659847" y="1328932"/>
                  </a:lnTo>
                  <a:lnTo>
                    <a:pt x="1657645" y="1397316"/>
                  </a:lnTo>
                  <a:lnTo>
                    <a:pt x="1652707" y="1442488"/>
                  </a:lnTo>
                  <a:lnTo>
                    <a:pt x="1643845" y="1492585"/>
                  </a:lnTo>
                  <a:lnTo>
                    <a:pt x="1630033" y="1545810"/>
                  </a:lnTo>
                  <a:lnTo>
                    <a:pt x="1610247" y="1600365"/>
                  </a:lnTo>
                  <a:lnTo>
                    <a:pt x="1583462" y="1654453"/>
                  </a:lnTo>
                  <a:lnTo>
                    <a:pt x="1548652" y="1706278"/>
                  </a:lnTo>
                  <a:lnTo>
                    <a:pt x="1504793" y="1754043"/>
                  </a:lnTo>
                  <a:lnTo>
                    <a:pt x="1450859" y="1795949"/>
                  </a:lnTo>
                  <a:lnTo>
                    <a:pt x="1441183" y="1805410"/>
                  </a:lnTo>
                  <a:lnTo>
                    <a:pt x="1436066" y="1817443"/>
                  </a:lnTo>
                  <a:lnTo>
                    <a:pt x="1435828" y="1830520"/>
                  </a:lnTo>
                  <a:lnTo>
                    <a:pt x="1440788" y="1843114"/>
                  </a:lnTo>
                  <a:lnTo>
                    <a:pt x="1446426" y="1849804"/>
                  </a:lnTo>
                  <a:lnTo>
                    <a:pt x="1453310" y="1854697"/>
                  </a:lnTo>
                  <a:lnTo>
                    <a:pt x="1461067" y="1857702"/>
                  </a:lnTo>
                  <a:lnTo>
                    <a:pt x="1469321" y="1858724"/>
                  </a:lnTo>
                  <a:lnTo>
                    <a:pt x="1475659" y="1858719"/>
                  </a:lnTo>
                  <a:lnTo>
                    <a:pt x="1524106" y="1827097"/>
                  </a:lnTo>
                  <a:lnTo>
                    <a:pt x="1557709" y="1797646"/>
                  </a:lnTo>
                  <a:lnTo>
                    <a:pt x="1588522" y="1764937"/>
                  </a:lnTo>
                  <a:lnTo>
                    <a:pt x="1616474" y="1729078"/>
                  </a:lnTo>
                  <a:lnTo>
                    <a:pt x="1641495" y="1690175"/>
                  </a:lnTo>
                  <a:lnTo>
                    <a:pt x="1663513" y="1648334"/>
                  </a:lnTo>
                  <a:lnTo>
                    <a:pt x="1682459" y="1603661"/>
                  </a:lnTo>
                  <a:lnTo>
                    <a:pt x="1698262" y="1556264"/>
                  </a:lnTo>
                  <a:lnTo>
                    <a:pt x="1710851" y="1506248"/>
                  </a:lnTo>
                  <a:lnTo>
                    <a:pt x="1721641" y="1442758"/>
                  </a:lnTo>
                  <a:lnTo>
                    <a:pt x="1726809" y="1387111"/>
                  </a:lnTo>
                  <a:lnTo>
                    <a:pt x="1728152" y="1342169"/>
                  </a:lnTo>
                  <a:lnTo>
                    <a:pt x="1727467" y="1310876"/>
                  </a:lnTo>
                  <a:lnTo>
                    <a:pt x="1814244" y="1215707"/>
                  </a:lnTo>
                  <a:lnTo>
                    <a:pt x="1820130" y="1206745"/>
                  </a:lnTo>
                  <a:lnTo>
                    <a:pt x="1822905" y="1196636"/>
                  </a:lnTo>
                  <a:lnTo>
                    <a:pt x="1822483" y="1186160"/>
                  </a:lnTo>
                  <a:lnTo>
                    <a:pt x="1722601" y="1004222"/>
                  </a:lnTo>
                  <a:lnTo>
                    <a:pt x="1698874" y="987430"/>
                  </a:lnTo>
                  <a:lnTo>
                    <a:pt x="1689031" y="987101"/>
                  </a:lnTo>
                  <a:close/>
                </a:path>
                <a:path w="1823085" h="2143760">
                  <a:moveTo>
                    <a:pt x="816401" y="941447"/>
                  </a:moveTo>
                  <a:lnTo>
                    <a:pt x="751790" y="951032"/>
                  </a:lnTo>
                  <a:lnTo>
                    <a:pt x="692867" y="980387"/>
                  </a:lnTo>
                  <a:lnTo>
                    <a:pt x="659749" y="1009806"/>
                  </a:lnTo>
                  <a:lnTo>
                    <a:pt x="633796" y="1045150"/>
                  </a:lnTo>
                  <a:lnTo>
                    <a:pt x="615769" y="1085123"/>
                  </a:lnTo>
                  <a:lnTo>
                    <a:pt x="606427" y="1128426"/>
                  </a:lnTo>
                  <a:lnTo>
                    <a:pt x="607841" y="1183193"/>
                  </a:lnTo>
                  <a:lnTo>
                    <a:pt x="623104" y="1235044"/>
                  </a:lnTo>
                  <a:lnTo>
                    <a:pt x="651051" y="1281297"/>
                  </a:lnTo>
                  <a:lnTo>
                    <a:pt x="690518" y="1319268"/>
                  </a:lnTo>
                  <a:lnTo>
                    <a:pt x="981562" y="1525046"/>
                  </a:lnTo>
                  <a:lnTo>
                    <a:pt x="1023428" y="1503848"/>
                  </a:lnTo>
                  <a:lnTo>
                    <a:pt x="1062313" y="1478489"/>
                  </a:lnTo>
                  <a:lnTo>
                    <a:pt x="1098193" y="1448998"/>
                  </a:lnTo>
                  <a:lnTo>
                    <a:pt x="1131042" y="1415402"/>
                  </a:lnTo>
                  <a:lnTo>
                    <a:pt x="1160838" y="1377731"/>
                  </a:lnTo>
                  <a:lnTo>
                    <a:pt x="1187554" y="1336013"/>
                  </a:lnTo>
                  <a:lnTo>
                    <a:pt x="1211167" y="1290276"/>
                  </a:lnTo>
                  <a:lnTo>
                    <a:pt x="1231652" y="1240548"/>
                  </a:lnTo>
                  <a:lnTo>
                    <a:pt x="1249373" y="1184968"/>
                  </a:lnTo>
                  <a:lnTo>
                    <a:pt x="1261414" y="1134379"/>
                  </a:lnTo>
                  <a:lnTo>
                    <a:pt x="1268854" y="1091347"/>
                  </a:lnTo>
                  <a:lnTo>
                    <a:pt x="1272774" y="1058435"/>
                  </a:lnTo>
                  <a:lnTo>
                    <a:pt x="860210" y="946650"/>
                  </a:lnTo>
                  <a:lnTo>
                    <a:pt x="849302" y="944480"/>
                  </a:lnTo>
                  <a:lnTo>
                    <a:pt x="838352" y="942877"/>
                  </a:lnTo>
                  <a:lnTo>
                    <a:pt x="827379" y="941860"/>
                  </a:lnTo>
                  <a:lnTo>
                    <a:pt x="816401" y="941447"/>
                  </a:lnTo>
                  <a:close/>
                </a:path>
                <a:path w="1823085" h="2143760">
                  <a:moveTo>
                    <a:pt x="1638876" y="873818"/>
                  </a:moveTo>
                  <a:lnTo>
                    <a:pt x="829375" y="873818"/>
                  </a:lnTo>
                  <a:lnTo>
                    <a:pt x="875987" y="880351"/>
                  </a:lnTo>
                  <a:lnTo>
                    <a:pt x="877329" y="880686"/>
                  </a:lnTo>
                  <a:lnTo>
                    <a:pt x="1316917" y="999689"/>
                  </a:lnTo>
                  <a:lnTo>
                    <a:pt x="1665197" y="916438"/>
                  </a:lnTo>
                  <a:lnTo>
                    <a:pt x="1653333" y="897124"/>
                  </a:lnTo>
                  <a:lnTo>
                    <a:pt x="1641970" y="878771"/>
                  </a:lnTo>
                  <a:lnTo>
                    <a:pt x="1638876" y="873818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510" y="1327984"/>
              <a:ext cx="1203646" cy="9467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1304" y="145743"/>
            <a:ext cx="2797175" cy="478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dirty="0"/>
              <a:t>Decision</a:t>
            </a:r>
            <a:r>
              <a:rPr sz="2950" spc="100" dirty="0"/>
              <a:t> </a:t>
            </a:r>
            <a:r>
              <a:rPr sz="2950" spc="-10" dirty="0"/>
              <a:t>Criteria</a:t>
            </a:r>
            <a:endParaRPr sz="2950"/>
          </a:p>
        </p:txBody>
      </p:sp>
      <p:sp>
        <p:nvSpPr>
          <p:cNvPr id="8" name="object 8"/>
          <p:cNvSpPr txBox="1"/>
          <p:nvPr/>
        </p:nvSpPr>
        <p:spPr>
          <a:xfrm>
            <a:off x="171304" y="601219"/>
            <a:ext cx="3386454" cy="436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distribution </a:t>
            </a:r>
            <a:r>
              <a:rPr sz="1350" spc="-10" dirty="0">
                <a:solidFill>
                  <a:srgbClr val="FFFFFF"/>
                </a:solidFill>
                <a:latin typeface="Arial"/>
                <a:cs typeface="Arial"/>
              </a:rPr>
              <a:t>above,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610"/>
              </a:lnSpc>
            </a:pP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diversify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FFFFFF"/>
                </a:solidFill>
                <a:latin typeface="Arial"/>
                <a:cs typeface="Arial"/>
              </a:rPr>
              <a:t>dividend </a:t>
            </a:r>
            <a:r>
              <a:rPr sz="1350" spc="-10" dirty="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808" y="2550954"/>
            <a:ext cx="3490595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400">
              <a:latin typeface="Arial"/>
              <a:cs typeface="Arial"/>
            </a:endParaRPr>
          </a:p>
          <a:p>
            <a:pPr marL="241300" marR="880744" indent="-228600">
              <a:lnSpc>
                <a:spcPts val="1900"/>
              </a:lnSpc>
              <a:spcBef>
                <a:spcPts val="80"/>
              </a:spcBef>
              <a:buChar char="●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receive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cash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payments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form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dividends.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ts val="1900"/>
              </a:lnSpc>
              <a:spcBef>
                <a:spcPts val="87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prone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lowering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interest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rates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rise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1483" y="1327984"/>
            <a:ext cx="1087275" cy="94678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82552" y="2430482"/>
            <a:ext cx="3650615" cy="23101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06170" marR="587375" indent="-796290">
              <a:lnSpc>
                <a:spcPct val="100699"/>
              </a:lnSpc>
              <a:spcBef>
                <a:spcPts val="80"/>
              </a:spcBef>
            </a:pPr>
            <a:r>
              <a:rPr sz="2400" dirty="0">
                <a:solidFill>
                  <a:srgbClr val="FFFDEE"/>
                </a:solidFill>
                <a:latin typeface="Arial"/>
                <a:cs typeface="Arial"/>
              </a:rPr>
              <a:t>Magellan</a:t>
            </a:r>
            <a:r>
              <a:rPr sz="2400" spc="-105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DEE"/>
                </a:solidFill>
                <a:latin typeface="Arial"/>
                <a:cs typeface="Arial"/>
              </a:rPr>
              <a:t>Midstream Partners</a:t>
            </a:r>
            <a:endParaRPr sz="2400">
              <a:latin typeface="Arial"/>
              <a:cs typeface="Arial"/>
            </a:endParaRPr>
          </a:p>
          <a:p>
            <a:pPr marL="241300" marR="521334" indent="-228600">
              <a:lnSpc>
                <a:spcPts val="1900"/>
              </a:lnSpc>
              <a:spcBef>
                <a:spcPts val="80"/>
              </a:spcBef>
              <a:buChar char="●"/>
              <a:tabLst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reinvest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Magellan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Midstream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Partners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compound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endParaRPr sz="1600">
              <a:latin typeface="Arial"/>
              <a:cs typeface="Arial"/>
            </a:endParaRPr>
          </a:p>
          <a:p>
            <a:pPr marL="226060" marR="5080">
              <a:lnSpc>
                <a:spcPts val="1900"/>
              </a:lnSpc>
              <a:spcBef>
                <a:spcPts val="78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fairly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consistent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comes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honoring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dividends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being paid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consistently.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54087" y="585138"/>
            <a:ext cx="2406650" cy="2670810"/>
            <a:chOff x="3554087" y="585138"/>
            <a:chExt cx="2406650" cy="26708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4087" y="585138"/>
              <a:ext cx="2406143" cy="267075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86516" y="656822"/>
              <a:ext cx="1542415" cy="1807210"/>
            </a:xfrm>
            <a:custGeom>
              <a:avLst/>
              <a:gdLst/>
              <a:ahLst/>
              <a:cxnLst/>
              <a:rect l="l" t="t" r="r" b="b"/>
              <a:pathLst>
                <a:path w="1542414" h="1807210">
                  <a:moveTo>
                    <a:pt x="1541914" y="1290140"/>
                  </a:moveTo>
                  <a:lnTo>
                    <a:pt x="492491" y="1290140"/>
                  </a:lnTo>
                  <a:lnTo>
                    <a:pt x="492491" y="1760989"/>
                  </a:lnTo>
                  <a:lnTo>
                    <a:pt x="496129" y="1778928"/>
                  </a:lnTo>
                  <a:lnTo>
                    <a:pt x="506040" y="1793606"/>
                  </a:lnTo>
                  <a:lnTo>
                    <a:pt x="520718" y="1803518"/>
                  </a:lnTo>
                  <a:lnTo>
                    <a:pt x="538658" y="1807156"/>
                  </a:lnTo>
                  <a:lnTo>
                    <a:pt x="1495604" y="1807156"/>
                  </a:lnTo>
                  <a:lnTo>
                    <a:pt x="1513565" y="1803518"/>
                  </a:lnTo>
                  <a:lnTo>
                    <a:pt x="1528292" y="1793606"/>
                  </a:lnTo>
                  <a:lnTo>
                    <a:pt x="1538253" y="1778928"/>
                  </a:lnTo>
                  <a:lnTo>
                    <a:pt x="1541914" y="1760989"/>
                  </a:lnTo>
                  <a:lnTo>
                    <a:pt x="1541914" y="1290140"/>
                  </a:lnTo>
                  <a:close/>
                </a:path>
                <a:path w="1542414" h="1807210">
                  <a:moveTo>
                    <a:pt x="318270" y="712415"/>
                  </a:moveTo>
                  <a:lnTo>
                    <a:pt x="225795" y="712415"/>
                  </a:lnTo>
                  <a:lnTo>
                    <a:pt x="225795" y="781171"/>
                  </a:lnTo>
                  <a:lnTo>
                    <a:pt x="222660" y="860372"/>
                  </a:lnTo>
                  <a:lnTo>
                    <a:pt x="214063" y="935976"/>
                  </a:lnTo>
                  <a:lnTo>
                    <a:pt x="201214" y="1007160"/>
                  </a:lnTo>
                  <a:lnTo>
                    <a:pt x="185316" y="1073121"/>
                  </a:lnTo>
                  <a:lnTo>
                    <a:pt x="167599" y="1132968"/>
                  </a:lnTo>
                  <a:lnTo>
                    <a:pt x="149253" y="1185941"/>
                  </a:lnTo>
                  <a:lnTo>
                    <a:pt x="131495" y="1231195"/>
                  </a:lnTo>
                  <a:lnTo>
                    <a:pt x="115534" y="1267905"/>
                  </a:lnTo>
                  <a:lnTo>
                    <a:pt x="93847" y="1312391"/>
                  </a:lnTo>
                  <a:lnTo>
                    <a:pt x="60629" y="1371286"/>
                  </a:lnTo>
                  <a:lnTo>
                    <a:pt x="36635" y="1421528"/>
                  </a:lnTo>
                  <a:lnTo>
                    <a:pt x="18567" y="1469206"/>
                  </a:lnTo>
                  <a:lnTo>
                    <a:pt x="6432" y="1514282"/>
                  </a:lnTo>
                  <a:lnTo>
                    <a:pt x="240" y="1556718"/>
                  </a:lnTo>
                  <a:lnTo>
                    <a:pt x="0" y="1596476"/>
                  </a:lnTo>
                  <a:lnTo>
                    <a:pt x="5719" y="1633519"/>
                  </a:lnTo>
                  <a:lnTo>
                    <a:pt x="57130" y="1725298"/>
                  </a:lnTo>
                  <a:lnTo>
                    <a:pt x="103880" y="1760010"/>
                  </a:lnTo>
                  <a:lnTo>
                    <a:pt x="143537" y="1777211"/>
                  </a:lnTo>
                  <a:lnTo>
                    <a:pt x="184012" y="1784795"/>
                  </a:lnTo>
                  <a:lnTo>
                    <a:pt x="203063" y="1785555"/>
                  </a:lnTo>
                  <a:lnTo>
                    <a:pt x="248403" y="1780787"/>
                  </a:lnTo>
                  <a:lnTo>
                    <a:pt x="285306" y="1768370"/>
                  </a:lnTo>
                  <a:lnTo>
                    <a:pt x="314408" y="1751133"/>
                  </a:lnTo>
                  <a:lnTo>
                    <a:pt x="336342" y="1731905"/>
                  </a:lnTo>
                  <a:lnTo>
                    <a:pt x="364395" y="1693115"/>
                  </a:lnTo>
                  <a:lnTo>
                    <a:pt x="206987" y="1693115"/>
                  </a:lnTo>
                  <a:lnTo>
                    <a:pt x="178497" y="1691245"/>
                  </a:lnTo>
                  <a:lnTo>
                    <a:pt x="121904" y="1659358"/>
                  </a:lnTo>
                  <a:lnTo>
                    <a:pt x="93091" y="1598588"/>
                  </a:lnTo>
                  <a:lnTo>
                    <a:pt x="92470" y="1561697"/>
                  </a:lnTo>
                  <a:lnTo>
                    <a:pt x="99921" y="1519686"/>
                  </a:lnTo>
                  <a:lnTo>
                    <a:pt x="115390" y="1472801"/>
                  </a:lnTo>
                  <a:lnTo>
                    <a:pt x="138823" y="1421287"/>
                  </a:lnTo>
                  <a:lnTo>
                    <a:pt x="170167" y="1365392"/>
                  </a:lnTo>
                  <a:lnTo>
                    <a:pt x="174350" y="1357812"/>
                  </a:lnTo>
                  <a:lnTo>
                    <a:pt x="195857" y="1314839"/>
                  </a:lnTo>
                  <a:lnTo>
                    <a:pt x="228446" y="1238776"/>
                  </a:lnTo>
                  <a:lnTo>
                    <a:pt x="246484" y="1189833"/>
                  </a:lnTo>
                  <a:lnTo>
                    <a:pt x="264395" y="1134415"/>
                  </a:lnTo>
                  <a:lnTo>
                    <a:pt x="281220" y="1073099"/>
                  </a:lnTo>
                  <a:lnTo>
                    <a:pt x="295978" y="1006551"/>
                  </a:lnTo>
                  <a:lnTo>
                    <a:pt x="307719" y="935303"/>
                  </a:lnTo>
                  <a:lnTo>
                    <a:pt x="315471" y="859977"/>
                  </a:lnTo>
                  <a:lnTo>
                    <a:pt x="318270" y="781171"/>
                  </a:lnTo>
                  <a:lnTo>
                    <a:pt x="318270" y="712415"/>
                  </a:lnTo>
                  <a:close/>
                </a:path>
                <a:path w="1542414" h="1807210">
                  <a:moveTo>
                    <a:pt x="657818" y="261613"/>
                  </a:moveTo>
                  <a:lnTo>
                    <a:pt x="492491" y="261613"/>
                  </a:lnTo>
                  <a:lnTo>
                    <a:pt x="492491" y="1197664"/>
                  </a:lnTo>
                  <a:lnTo>
                    <a:pt x="467310" y="1199102"/>
                  </a:lnTo>
                  <a:lnTo>
                    <a:pt x="392216" y="1220738"/>
                  </a:lnTo>
                  <a:lnTo>
                    <a:pt x="353566" y="1247785"/>
                  </a:lnTo>
                  <a:lnTo>
                    <a:pt x="316639" y="1302436"/>
                  </a:lnTo>
                  <a:lnTo>
                    <a:pt x="304111" y="1371286"/>
                  </a:lnTo>
                  <a:lnTo>
                    <a:pt x="304010" y="1376827"/>
                  </a:lnTo>
                  <a:lnTo>
                    <a:pt x="304857" y="1381062"/>
                  </a:lnTo>
                  <a:lnTo>
                    <a:pt x="310066" y="1416748"/>
                  </a:lnTo>
                  <a:lnTo>
                    <a:pt x="313893" y="1465454"/>
                  </a:lnTo>
                  <a:lnTo>
                    <a:pt x="314060" y="1521047"/>
                  </a:lnTo>
                  <a:lnTo>
                    <a:pt x="308292" y="1577393"/>
                  </a:lnTo>
                  <a:lnTo>
                    <a:pt x="294312" y="1628358"/>
                  </a:lnTo>
                  <a:lnTo>
                    <a:pt x="269843" y="1667808"/>
                  </a:lnTo>
                  <a:lnTo>
                    <a:pt x="231606" y="1689847"/>
                  </a:lnTo>
                  <a:lnTo>
                    <a:pt x="206987" y="1693115"/>
                  </a:lnTo>
                  <a:lnTo>
                    <a:pt x="364395" y="1693115"/>
                  </a:lnTo>
                  <a:lnTo>
                    <a:pt x="389013" y="1637199"/>
                  </a:lnTo>
                  <a:lnTo>
                    <a:pt x="401321" y="1582366"/>
                  </a:lnTo>
                  <a:lnTo>
                    <a:pt x="406740" y="1527054"/>
                  </a:lnTo>
                  <a:lnTo>
                    <a:pt x="407118" y="1474645"/>
                  </a:lnTo>
                  <a:lnTo>
                    <a:pt x="404304" y="1428518"/>
                  </a:lnTo>
                  <a:lnTo>
                    <a:pt x="400144" y="1392055"/>
                  </a:lnTo>
                  <a:lnTo>
                    <a:pt x="396487" y="1368638"/>
                  </a:lnTo>
                  <a:lnTo>
                    <a:pt x="398096" y="1352099"/>
                  </a:lnTo>
                  <a:lnTo>
                    <a:pt x="416676" y="1315271"/>
                  </a:lnTo>
                  <a:lnTo>
                    <a:pt x="456560" y="1294870"/>
                  </a:lnTo>
                  <a:lnTo>
                    <a:pt x="492491" y="1290140"/>
                  </a:lnTo>
                  <a:lnTo>
                    <a:pt x="1541914" y="1290140"/>
                  </a:lnTo>
                  <a:lnTo>
                    <a:pt x="1541914" y="621351"/>
                  </a:lnTo>
                  <a:lnTo>
                    <a:pt x="657818" y="621351"/>
                  </a:lnTo>
                  <a:lnTo>
                    <a:pt x="657818" y="261613"/>
                  </a:lnTo>
                  <a:close/>
                </a:path>
                <a:path w="1542414" h="1807210">
                  <a:moveTo>
                    <a:pt x="1495604" y="0"/>
                  </a:moveTo>
                  <a:lnTo>
                    <a:pt x="538658" y="0"/>
                  </a:lnTo>
                  <a:lnTo>
                    <a:pt x="520720" y="3638"/>
                  </a:lnTo>
                  <a:lnTo>
                    <a:pt x="506041" y="13549"/>
                  </a:lnTo>
                  <a:lnTo>
                    <a:pt x="496130" y="28228"/>
                  </a:lnTo>
                  <a:lnTo>
                    <a:pt x="492491" y="46167"/>
                  </a:lnTo>
                  <a:lnTo>
                    <a:pt x="492491" y="184386"/>
                  </a:lnTo>
                  <a:lnTo>
                    <a:pt x="441589" y="192989"/>
                  </a:lnTo>
                  <a:lnTo>
                    <a:pt x="396356" y="209308"/>
                  </a:lnTo>
                  <a:lnTo>
                    <a:pt x="356977" y="233321"/>
                  </a:lnTo>
                  <a:lnTo>
                    <a:pt x="323636" y="265002"/>
                  </a:lnTo>
                  <a:lnTo>
                    <a:pt x="293124" y="311388"/>
                  </a:lnTo>
                  <a:lnTo>
                    <a:pt x="285656" y="327546"/>
                  </a:lnTo>
                  <a:lnTo>
                    <a:pt x="250258" y="342869"/>
                  </a:lnTo>
                  <a:lnTo>
                    <a:pt x="228093" y="365709"/>
                  </a:lnTo>
                  <a:lnTo>
                    <a:pt x="216109" y="391033"/>
                  </a:lnTo>
                  <a:lnTo>
                    <a:pt x="211252" y="413810"/>
                  </a:lnTo>
                  <a:lnTo>
                    <a:pt x="209969" y="424837"/>
                  </a:lnTo>
                  <a:lnTo>
                    <a:pt x="210546" y="432305"/>
                  </a:lnTo>
                  <a:lnTo>
                    <a:pt x="211252" y="432870"/>
                  </a:lnTo>
                  <a:lnTo>
                    <a:pt x="211252" y="460542"/>
                  </a:lnTo>
                  <a:lnTo>
                    <a:pt x="211026" y="461062"/>
                  </a:lnTo>
                  <a:lnTo>
                    <a:pt x="210759" y="461421"/>
                  </a:lnTo>
                  <a:lnTo>
                    <a:pt x="210546" y="461953"/>
                  </a:lnTo>
                  <a:lnTo>
                    <a:pt x="210546" y="712415"/>
                  </a:lnTo>
                  <a:lnTo>
                    <a:pt x="340436" y="712415"/>
                  </a:lnTo>
                  <a:lnTo>
                    <a:pt x="340436" y="631092"/>
                  </a:lnTo>
                  <a:lnTo>
                    <a:pt x="375167" y="631092"/>
                  </a:lnTo>
                  <a:lnTo>
                    <a:pt x="375167" y="413810"/>
                  </a:lnTo>
                  <a:lnTo>
                    <a:pt x="340859" y="413810"/>
                  </a:lnTo>
                  <a:lnTo>
                    <a:pt x="345944" y="388920"/>
                  </a:lnTo>
                  <a:lnTo>
                    <a:pt x="366027" y="338175"/>
                  </a:lnTo>
                  <a:lnTo>
                    <a:pt x="403653" y="294653"/>
                  </a:lnTo>
                  <a:lnTo>
                    <a:pt x="458793" y="268028"/>
                  </a:lnTo>
                  <a:lnTo>
                    <a:pt x="492491" y="261613"/>
                  </a:lnTo>
                  <a:lnTo>
                    <a:pt x="657818" y="261613"/>
                  </a:lnTo>
                  <a:lnTo>
                    <a:pt x="657818" y="188197"/>
                  </a:lnTo>
                  <a:lnTo>
                    <a:pt x="1541914" y="188197"/>
                  </a:lnTo>
                  <a:lnTo>
                    <a:pt x="1541914" y="46167"/>
                  </a:lnTo>
                  <a:lnTo>
                    <a:pt x="1538253" y="28228"/>
                  </a:lnTo>
                  <a:lnTo>
                    <a:pt x="1528294" y="13549"/>
                  </a:lnTo>
                  <a:lnTo>
                    <a:pt x="1513567" y="3638"/>
                  </a:lnTo>
                  <a:lnTo>
                    <a:pt x="1495604" y="0"/>
                  </a:lnTo>
                  <a:close/>
                </a:path>
                <a:path w="1542414" h="1807210">
                  <a:moveTo>
                    <a:pt x="1541914" y="188197"/>
                  </a:moveTo>
                  <a:lnTo>
                    <a:pt x="1383646" y="188197"/>
                  </a:lnTo>
                  <a:lnTo>
                    <a:pt x="1383646" y="621351"/>
                  </a:lnTo>
                  <a:lnTo>
                    <a:pt x="1541914" y="621351"/>
                  </a:lnTo>
                  <a:lnTo>
                    <a:pt x="1541914" y="188197"/>
                  </a:lnTo>
                  <a:close/>
                </a:path>
              </a:pathLst>
            </a:custGeom>
            <a:solidFill>
              <a:srgbClr val="12A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7610" y="1988736"/>
            <a:ext cx="27273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0" dirty="0"/>
              <a:t>Conclusion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630997" y="1040175"/>
            <a:ext cx="859790" cy="744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25" dirty="0">
                <a:solidFill>
                  <a:srgbClr val="2936B8"/>
                </a:solidFill>
                <a:latin typeface="Arial"/>
                <a:cs typeface="Arial"/>
              </a:rPr>
              <a:t>06.</a:t>
            </a:r>
            <a:endParaRPr sz="4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148" y="2166660"/>
            <a:ext cx="1099299" cy="2976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0325" y="539400"/>
            <a:ext cx="1624723" cy="5725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0757" y="0"/>
            <a:ext cx="1243217" cy="10954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6114" y="491695"/>
            <a:ext cx="322770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40" dirty="0"/>
              <a:t>Table</a:t>
            </a:r>
            <a:r>
              <a:rPr sz="3150" spc="-90" dirty="0"/>
              <a:t> </a:t>
            </a:r>
            <a:r>
              <a:rPr sz="3150" dirty="0"/>
              <a:t>Of</a:t>
            </a:r>
            <a:r>
              <a:rPr sz="3150" spc="-90" dirty="0"/>
              <a:t> </a:t>
            </a:r>
            <a:r>
              <a:rPr sz="3150" spc="-10" dirty="0"/>
              <a:t>Contents</a:t>
            </a:r>
            <a:endParaRPr sz="31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034" y="412449"/>
            <a:ext cx="6377587" cy="118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8699" y="1846182"/>
            <a:ext cx="169989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dirty="0">
                <a:solidFill>
                  <a:srgbClr val="FFFDEE"/>
                </a:solidFill>
                <a:latin typeface="Arial"/>
                <a:cs typeface="Arial"/>
              </a:rPr>
              <a:t>Data</a:t>
            </a:r>
            <a:r>
              <a:rPr sz="1950" spc="-5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FFDEE"/>
                </a:solidFill>
                <a:latin typeface="Arial"/>
                <a:cs typeface="Arial"/>
              </a:rPr>
              <a:t>Collection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701" y="2411506"/>
            <a:ext cx="2125345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Highlight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7970" y="1846182"/>
            <a:ext cx="108267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0" dirty="0">
                <a:solidFill>
                  <a:srgbClr val="FFFDEE"/>
                </a:solidFill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97968" y="2344052"/>
            <a:ext cx="2058035" cy="3124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85"/>
              </a:spcBef>
            </a:pP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sz="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699" y="3549257"/>
            <a:ext cx="2112645" cy="734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0" dirty="0">
                <a:solidFill>
                  <a:srgbClr val="FFFDEE"/>
                </a:solidFill>
                <a:latin typeface="Arial"/>
                <a:cs typeface="Arial"/>
              </a:rPr>
              <a:t>Javascript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1080"/>
              </a:spcBef>
            </a:pP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Reference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libraries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Arial"/>
                <a:cs typeface="Arial"/>
              </a:rPr>
              <a:t>applications utilized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7970" y="3549257"/>
            <a:ext cx="1880235" cy="734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0" dirty="0">
                <a:solidFill>
                  <a:srgbClr val="FFFDEE"/>
                </a:solidFill>
                <a:latin typeface="Arial"/>
                <a:cs typeface="Arial"/>
              </a:rPr>
              <a:t>Market</a:t>
            </a:r>
            <a:r>
              <a:rPr sz="1950" spc="-120" dirty="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FFDEE"/>
                </a:solidFill>
                <a:latin typeface="Arial"/>
                <a:cs typeface="Arial"/>
              </a:rPr>
              <a:t>Analysis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1080"/>
              </a:spcBef>
            </a:pP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Comparative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9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7248" y="1846182"/>
            <a:ext cx="423545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25" dirty="0">
                <a:solidFill>
                  <a:srgbClr val="FFFDEE"/>
                </a:solidFill>
                <a:latin typeface="Arial"/>
                <a:cs typeface="Arial"/>
              </a:rPr>
              <a:t>API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7248" y="2344052"/>
            <a:ext cx="1724025" cy="3124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85"/>
              </a:spcBef>
            </a:pP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Refer</a:t>
            </a:r>
            <a:r>
              <a:rPr sz="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9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sourced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9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Arial"/>
                <a:cs typeface="Arial"/>
              </a:rPr>
              <a:t>incorporated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7248" y="3549257"/>
            <a:ext cx="124714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50" spc="-10" dirty="0">
                <a:solidFill>
                  <a:srgbClr val="FFFDEE"/>
                </a:solidFill>
                <a:latin typeface="Arial"/>
                <a:cs typeface="Arial"/>
              </a:rPr>
              <a:t>Conclusion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4760" y="4034656"/>
            <a:ext cx="21234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10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Ideal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 choice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699" y="1412793"/>
            <a:ext cx="254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solidFill>
                  <a:srgbClr val="2936B8"/>
                </a:solidFill>
                <a:latin typeface="Arial"/>
                <a:cs typeface="Arial"/>
              </a:rPr>
              <a:t>01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97974" y="1412793"/>
            <a:ext cx="254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solidFill>
                  <a:srgbClr val="2936B8"/>
                </a:solidFill>
                <a:latin typeface="Arial"/>
                <a:cs typeface="Arial"/>
              </a:rPr>
              <a:t>02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7249" y="1412793"/>
            <a:ext cx="254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solidFill>
                  <a:srgbClr val="2936B8"/>
                </a:solidFill>
                <a:latin typeface="Arial"/>
                <a:cs typeface="Arial"/>
              </a:rPr>
              <a:t>03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699" y="3115868"/>
            <a:ext cx="254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solidFill>
                  <a:srgbClr val="2936B8"/>
                </a:solidFill>
                <a:latin typeface="Arial"/>
                <a:cs typeface="Arial"/>
              </a:rPr>
              <a:t>04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97974" y="3115868"/>
            <a:ext cx="254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solidFill>
                  <a:srgbClr val="2936B8"/>
                </a:solidFill>
                <a:latin typeface="Arial"/>
                <a:cs typeface="Arial"/>
              </a:rPr>
              <a:t>05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7249" y="3115868"/>
            <a:ext cx="254635" cy="27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5" dirty="0">
                <a:solidFill>
                  <a:srgbClr val="2936B8"/>
                </a:solidFill>
                <a:latin typeface="Arial"/>
                <a:cs typeface="Arial"/>
              </a:rPr>
              <a:t>06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886294" y="1450625"/>
            <a:ext cx="5827395" cy="2489200"/>
          </a:xfrm>
          <a:custGeom>
            <a:avLst/>
            <a:gdLst/>
            <a:ahLst/>
            <a:cxnLst/>
            <a:rect l="l" t="t" r="r" b="b"/>
            <a:pathLst>
              <a:path w="5827395" h="2489200">
                <a:moveTo>
                  <a:pt x="5827323" y="0"/>
                </a:moveTo>
                <a:lnTo>
                  <a:pt x="0" y="0"/>
                </a:lnTo>
                <a:lnTo>
                  <a:pt x="0" y="2489199"/>
                </a:lnTo>
                <a:lnTo>
                  <a:pt x="5827323" y="2489199"/>
                </a:lnTo>
                <a:lnTo>
                  <a:pt x="5827323" y="0"/>
                </a:lnTo>
                <a:close/>
              </a:path>
            </a:pathLst>
          </a:custGeom>
          <a:solidFill>
            <a:srgbClr val="F4C0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6552" y="1439576"/>
            <a:ext cx="2226945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dirty="0"/>
              <a:t>Final</a:t>
            </a:r>
            <a:r>
              <a:rPr sz="2800" spc="-140" dirty="0"/>
              <a:t> </a:t>
            </a:r>
            <a:r>
              <a:rPr sz="2800" spc="-10" dirty="0"/>
              <a:t>Analysis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960280" y="1870858"/>
            <a:ext cx="5680075" cy="178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2320"/>
              </a:lnSpc>
              <a:spcBef>
                <a:spcPts val="90"/>
              </a:spcBef>
            </a:pP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Ideally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diversified</a:t>
            </a:r>
            <a:r>
              <a:rPr sz="1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Arial"/>
                <a:cs typeface="Arial"/>
              </a:rPr>
              <a:t>portfolio.</a:t>
            </a:r>
            <a:endParaRPr sz="1950">
              <a:latin typeface="Arial"/>
              <a:cs typeface="Arial"/>
            </a:endParaRPr>
          </a:p>
          <a:p>
            <a:pPr marL="12700" marR="5080" algn="ctr">
              <a:lnSpc>
                <a:spcPts val="2300"/>
              </a:lnSpc>
              <a:spcBef>
                <a:spcPts val="90"/>
              </a:spcBef>
            </a:pP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significant.</a:t>
            </a:r>
            <a:r>
              <a:rPr sz="195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Arial"/>
                <a:cs typeface="Arial"/>
              </a:rPr>
              <a:t>(Risk</a:t>
            </a:r>
            <a:r>
              <a:rPr sz="195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Averse</a:t>
            </a:r>
            <a:r>
              <a:rPr sz="1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Arial"/>
                <a:cs typeface="Arial"/>
              </a:rPr>
              <a:t>Vs.Conservative)</a:t>
            </a:r>
            <a:endParaRPr sz="1950">
              <a:latin typeface="Arial"/>
              <a:cs typeface="Arial"/>
            </a:endParaRPr>
          </a:p>
          <a:p>
            <a:pPr marL="211454" marR="203835" algn="ctr">
              <a:lnSpc>
                <a:spcPts val="2300"/>
              </a:lnSpc>
            </a:pP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Deciding</a:t>
            </a:r>
            <a:r>
              <a:rPr sz="1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sz="1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allocated,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considering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950" spc="-10" dirty="0">
                <a:solidFill>
                  <a:srgbClr val="FFFFFF"/>
                </a:solidFill>
                <a:latin typeface="Arial"/>
                <a:cs typeface="Arial"/>
              </a:rPr>
              <a:t>market.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2506" y="2035667"/>
            <a:ext cx="2303780" cy="125793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590550">
              <a:lnSpc>
                <a:spcPts val="4800"/>
              </a:lnSpc>
              <a:spcBef>
                <a:spcPts val="300"/>
              </a:spcBef>
            </a:pPr>
            <a:r>
              <a:rPr sz="4050" spc="-2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4050" spc="-10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5854" y="3668943"/>
            <a:ext cx="1957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Incorporated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4898" y="970675"/>
            <a:ext cx="859790" cy="744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25" dirty="0">
                <a:solidFill>
                  <a:srgbClr val="2936B8"/>
                </a:solidFill>
              </a:rPr>
              <a:t>01.</a:t>
            </a:r>
            <a:endParaRPr sz="47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658" y="0"/>
            <a:ext cx="1431240" cy="1422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4200" y="3293374"/>
            <a:ext cx="927374" cy="1850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04087"/>
            <a:ext cx="1712824" cy="5394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7225" y="2882761"/>
            <a:ext cx="346774" cy="17213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1224" y="314774"/>
            <a:ext cx="1572775" cy="4492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937" y="207401"/>
            <a:ext cx="34709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6820" algn="l"/>
              </a:tabLst>
            </a:pPr>
            <a:r>
              <a:rPr sz="4000" spc="-20" dirty="0"/>
              <a:t>Data</a:t>
            </a:r>
            <a:r>
              <a:rPr sz="4000" dirty="0"/>
              <a:t>	</a:t>
            </a:r>
            <a:r>
              <a:rPr sz="4000" spc="-10" dirty="0"/>
              <a:t>Collection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80103" y="1021015"/>
            <a:ext cx="29057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url: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357" y="1628507"/>
            <a:ext cx="3293056" cy="230737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80303" y="2444356"/>
            <a:ext cx="2025650" cy="1136650"/>
            <a:chOff x="6680303" y="2444356"/>
            <a:chExt cx="2025650" cy="1136650"/>
          </a:xfrm>
        </p:grpSpPr>
        <p:sp>
          <p:nvSpPr>
            <p:cNvPr id="10" name="object 10"/>
            <p:cNvSpPr/>
            <p:nvPr/>
          </p:nvSpPr>
          <p:spPr>
            <a:xfrm>
              <a:off x="7108500" y="2444356"/>
              <a:ext cx="461009" cy="676275"/>
            </a:xfrm>
            <a:custGeom>
              <a:avLst/>
              <a:gdLst/>
              <a:ahLst/>
              <a:cxnLst/>
              <a:rect l="l" t="t" r="r" b="b"/>
              <a:pathLst>
                <a:path w="461009" h="676275">
                  <a:moveTo>
                    <a:pt x="156072" y="143464"/>
                  </a:moveTo>
                  <a:lnTo>
                    <a:pt x="64942" y="143464"/>
                  </a:lnTo>
                  <a:lnTo>
                    <a:pt x="64942" y="497309"/>
                  </a:lnTo>
                  <a:lnTo>
                    <a:pt x="0" y="497309"/>
                  </a:lnTo>
                  <a:lnTo>
                    <a:pt x="0" y="582617"/>
                  </a:lnTo>
                  <a:lnTo>
                    <a:pt x="64942" y="582617"/>
                  </a:lnTo>
                  <a:lnTo>
                    <a:pt x="64942" y="675681"/>
                  </a:lnTo>
                  <a:lnTo>
                    <a:pt x="156072" y="675681"/>
                  </a:lnTo>
                  <a:lnTo>
                    <a:pt x="156072" y="584551"/>
                  </a:lnTo>
                  <a:lnTo>
                    <a:pt x="348023" y="584551"/>
                  </a:lnTo>
                  <a:lnTo>
                    <a:pt x="348023" y="578265"/>
                  </a:lnTo>
                  <a:lnTo>
                    <a:pt x="393065" y="557258"/>
                  </a:lnTo>
                  <a:lnTo>
                    <a:pt x="428839" y="524396"/>
                  </a:lnTo>
                  <a:lnTo>
                    <a:pt x="442958" y="499242"/>
                  </a:lnTo>
                  <a:lnTo>
                    <a:pt x="156072" y="499242"/>
                  </a:lnTo>
                  <a:lnTo>
                    <a:pt x="156072" y="369839"/>
                  </a:lnTo>
                  <a:lnTo>
                    <a:pt x="226838" y="369839"/>
                  </a:lnTo>
                  <a:lnTo>
                    <a:pt x="236202" y="369748"/>
                  </a:lnTo>
                  <a:lnTo>
                    <a:pt x="245380" y="369473"/>
                  </a:lnTo>
                  <a:lnTo>
                    <a:pt x="254378" y="369014"/>
                  </a:lnTo>
                  <a:lnTo>
                    <a:pt x="263197" y="368368"/>
                  </a:lnTo>
                  <a:lnTo>
                    <a:pt x="444757" y="368368"/>
                  </a:lnTo>
                  <a:lnTo>
                    <a:pt x="443199" y="364437"/>
                  </a:lnTo>
                  <a:lnTo>
                    <a:pt x="422715" y="335591"/>
                  </a:lnTo>
                  <a:lnTo>
                    <a:pt x="396005" y="312148"/>
                  </a:lnTo>
                  <a:lnTo>
                    <a:pt x="417425" y="283060"/>
                  </a:lnTo>
                  <a:lnTo>
                    <a:pt x="156072" y="283060"/>
                  </a:lnTo>
                  <a:lnTo>
                    <a:pt x="156072" y="143464"/>
                  </a:lnTo>
                  <a:close/>
                </a:path>
                <a:path w="461009" h="676275">
                  <a:moveTo>
                    <a:pt x="348023" y="584551"/>
                  </a:moveTo>
                  <a:lnTo>
                    <a:pt x="257375" y="584551"/>
                  </a:lnTo>
                  <a:lnTo>
                    <a:pt x="257375" y="675681"/>
                  </a:lnTo>
                  <a:lnTo>
                    <a:pt x="348023" y="675681"/>
                  </a:lnTo>
                  <a:lnTo>
                    <a:pt x="348023" y="584551"/>
                  </a:lnTo>
                  <a:close/>
                </a:path>
                <a:path w="461009" h="676275">
                  <a:moveTo>
                    <a:pt x="444757" y="368368"/>
                  </a:moveTo>
                  <a:lnTo>
                    <a:pt x="302458" y="368368"/>
                  </a:lnTo>
                  <a:lnTo>
                    <a:pt x="328808" y="373481"/>
                  </a:lnTo>
                  <a:lnTo>
                    <a:pt x="350386" y="387457"/>
                  </a:lnTo>
                  <a:lnTo>
                    <a:pt x="364967" y="408250"/>
                  </a:lnTo>
                  <a:lnTo>
                    <a:pt x="370321" y="433815"/>
                  </a:lnTo>
                  <a:lnTo>
                    <a:pt x="364967" y="459173"/>
                  </a:lnTo>
                  <a:lnTo>
                    <a:pt x="350386" y="479982"/>
                  </a:lnTo>
                  <a:lnTo>
                    <a:pt x="328808" y="494064"/>
                  </a:lnTo>
                  <a:lnTo>
                    <a:pt x="302458" y="499242"/>
                  </a:lnTo>
                  <a:lnTo>
                    <a:pt x="442958" y="499242"/>
                  </a:lnTo>
                  <a:lnTo>
                    <a:pt x="452436" y="482355"/>
                  </a:lnTo>
                  <a:lnTo>
                    <a:pt x="460949" y="433815"/>
                  </a:lnTo>
                  <a:lnTo>
                    <a:pt x="456322" y="397556"/>
                  </a:lnTo>
                  <a:lnTo>
                    <a:pt x="444757" y="368368"/>
                  </a:lnTo>
                  <a:close/>
                </a:path>
                <a:path w="461009" h="676275">
                  <a:moveTo>
                    <a:pt x="348023" y="0"/>
                  </a:moveTo>
                  <a:lnTo>
                    <a:pt x="257375" y="0"/>
                  </a:lnTo>
                  <a:lnTo>
                    <a:pt x="257375" y="58155"/>
                  </a:lnTo>
                  <a:lnTo>
                    <a:pt x="15510" y="58155"/>
                  </a:lnTo>
                  <a:lnTo>
                    <a:pt x="15510" y="143464"/>
                  </a:lnTo>
                  <a:lnTo>
                    <a:pt x="258826" y="143464"/>
                  </a:lnTo>
                  <a:lnTo>
                    <a:pt x="278926" y="145653"/>
                  </a:lnTo>
                  <a:lnTo>
                    <a:pt x="308022" y="154795"/>
                  </a:lnTo>
                  <a:lnTo>
                    <a:pt x="334211" y="175842"/>
                  </a:lnTo>
                  <a:lnTo>
                    <a:pt x="345586" y="213746"/>
                  </a:lnTo>
                  <a:lnTo>
                    <a:pt x="345586" y="216181"/>
                  </a:lnTo>
                  <a:lnTo>
                    <a:pt x="327657" y="255926"/>
                  </a:lnTo>
                  <a:lnTo>
                    <a:pt x="280215" y="279233"/>
                  </a:lnTo>
                  <a:lnTo>
                    <a:pt x="258343" y="283060"/>
                  </a:lnTo>
                  <a:lnTo>
                    <a:pt x="417425" y="283060"/>
                  </a:lnTo>
                  <a:lnTo>
                    <a:pt x="419125" y="280751"/>
                  </a:lnTo>
                  <a:lnTo>
                    <a:pt x="431203" y="251078"/>
                  </a:lnTo>
                  <a:lnTo>
                    <a:pt x="435739" y="227219"/>
                  </a:lnTo>
                  <a:lnTo>
                    <a:pt x="436232" y="213262"/>
                  </a:lnTo>
                  <a:lnTo>
                    <a:pt x="428924" y="166170"/>
                  </a:lnTo>
                  <a:lnTo>
                    <a:pt x="409758" y="128441"/>
                  </a:lnTo>
                  <a:lnTo>
                    <a:pt x="381776" y="99437"/>
                  </a:lnTo>
                  <a:lnTo>
                    <a:pt x="348023" y="78520"/>
                  </a:lnTo>
                  <a:lnTo>
                    <a:pt x="348023" y="0"/>
                  </a:lnTo>
                  <a:close/>
                </a:path>
                <a:path w="461009" h="676275">
                  <a:moveTo>
                    <a:pt x="156072" y="0"/>
                  </a:moveTo>
                  <a:lnTo>
                    <a:pt x="64942" y="0"/>
                  </a:lnTo>
                  <a:lnTo>
                    <a:pt x="64942" y="58155"/>
                  </a:lnTo>
                  <a:lnTo>
                    <a:pt x="156072" y="58155"/>
                  </a:lnTo>
                  <a:lnTo>
                    <a:pt x="156072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0303" y="2826286"/>
              <a:ext cx="2025275" cy="75428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01944" y="1433941"/>
            <a:ext cx="2914015" cy="320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73380" marR="12065" indent="-374015">
              <a:lnSpc>
                <a:spcPts val="2500"/>
              </a:lnSpc>
              <a:spcBef>
                <a:spcPts val="200"/>
              </a:spcBef>
              <a:tabLst>
                <a:tab pos="358140" algn="l"/>
              </a:tabLst>
            </a:pPr>
            <a:r>
              <a:rPr sz="21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	Choose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are</a:t>
            </a:r>
            <a:endParaRPr sz="2100">
              <a:latin typeface="Arial"/>
              <a:cs typeface="Arial"/>
            </a:endParaRPr>
          </a:p>
          <a:p>
            <a:pPr marL="351155" marR="5080" algn="ctr">
              <a:lnSpc>
                <a:spcPts val="250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traded</a:t>
            </a:r>
            <a:r>
              <a:rPr sz="21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daily,</a:t>
            </a:r>
            <a:r>
              <a:rPr sz="21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actively</a:t>
            </a:r>
            <a:r>
              <a:rPr sz="2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tracked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100" b="1" spc="-10" dirty="0">
                <a:solidFill>
                  <a:srgbClr val="7A02CD"/>
                </a:solidFill>
                <a:latin typeface="Arial"/>
                <a:cs typeface="Arial"/>
              </a:rPr>
              <a:t>Yahoo!</a:t>
            </a:r>
            <a:r>
              <a:rPr sz="2100" b="1" spc="-125" dirty="0">
                <a:solidFill>
                  <a:srgbClr val="7A02CD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7A02CD"/>
                </a:solidFill>
                <a:latin typeface="Arial"/>
                <a:cs typeface="Arial"/>
              </a:rPr>
              <a:t>Finance </a:t>
            </a:r>
            <a:r>
              <a:rPr sz="2100" b="1" spc="-10" dirty="0">
                <a:solidFill>
                  <a:srgbClr val="FFFFFF"/>
                </a:solidFill>
                <a:latin typeface="Arial"/>
                <a:cs typeface="Arial"/>
              </a:rPr>
              <a:t>Platform.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100">
              <a:latin typeface="Arial"/>
              <a:cs typeface="Arial"/>
            </a:endParaRPr>
          </a:p>
          <a:p>
            <a:pPr marL="208279" marR="73025" algn="ctr">
              <a:lnSpc>
                <a:spcPts val="2500"/>
              </a:lnSpc>
            </a:pP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1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10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21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"/>
                <a:cs typeface="Arial"/>
              </a:rPr>
              <a:t>Package.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377" y="4007355"/>
            <a:ext cx="29057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https://finance.yahoo.com/most-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active/?count=100&amp;offset=0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95050" y="3205331"/>
            <a:ext cx="2216150" cy="1938655"/>
            <a:chOff x="6195050" y="3205331"/>
            <a:chExt cx="2216150" cy="193865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5050" y="3205331"/>
              <a:ext cx="2216087" cy="19381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43790" y="3834057"/>
              <a:ext cx="1418590" cy="871855"/>
            </a:xfrm>
            <a:custGeom>
              <a:avLst/>
              <a:gdLst/>
              <a:ahLst/>
              <a:cxnLst/>
              <a:rect l="l" t="t" r="r" b="b"/>
              <a:pathLst>
                <a:path w="1418590" h="871854">
                  <a:moveTo>
                    <a:pt x="195516" y="433392"/>
                  </a:moveTo>
                  <a:lnTo>
                    <a:pt x="0" y="696789"/>
                  </a:lnTo>
                  <a:lnTo>
                    <a:pt x="39988" y="724837"/>
                  </a:lnTo>
                  <a:lnTo>
                    <a:pt x="80877" y="750335"/>
                  </a:lnTo>
                  <a:lnTo>
                    <a:pt x="122659" y="773365"/>
                  </a:lnTo>
                  <a:lnTo>
                    <a:pt x="165239" y="793940"/>
                  </a:lnTo>
                  <a:lnTo>
                    <a:pt x="208524" y="812074"/>
                  </a:lnTo>
                  <a:lnTo>
                    <a:pt x="252417" y="827781"/>
                  </a:lnTo>
                  <a:lnTo>
                    <a:pt x="296825" y="841075"/>
                  </a:lnTo>
                  <a:lnTo>
                    <a:pt x="341653" y="851971"/>
                  </a:lnTo>
                  <a:lnTo>
                    <a:pt x="386805" y="860481"/>
                  </a:lnTo>
                  <a:lnTo>
                    <a:pt x="432188" y="866621"/>
                  </a:lnTo>
                  <a:lnTo>
                    <a:pt x="477706" y="870404"/>
                  </a:lnTo>
                  <a:lnTo>
                    <a:pt x="523265" y="871844"/>
                  </a:lnTo>
                  <a:lnTo>
                    <a:pt x="568769" y="870955"/>
                  </a:lnTo>
                  <a:lnTo>
                    <a:pt x="614125" y="867751"/>
                  </a:lnTo>
                  <a:lnTo>
                    <a:pt x="659237" y="862247"/>
                  </a:lnTo>
                  <a:lnTo>
                    <a:pt x="704011" y="854456"/>
                  </a:lnTo>
                  <a:lnTo>
                    <a:pt x="748352" y="844392"/>
                  </a:lnTo>
                  <a:lnTo>
                    <a:pt x="792166" y="832069"/>
                  </a:lnTo>
                  <a:lnTo>
                    <a:pt x="835357" y="817502"/>
                  </a:lnTo>
                  <a:lnTo>
                    <a:pt x="877831" y="800704"/>
                  </a:lnTo>
                  <a:lnTo>
                    <a:pt x="919492" y="781689"/>
                  </a:lnTo>
                  <a:lnTo>
                    <a:pt x="960248" y="760471"/>
                  </a:lnTo>
                  <a:lnTo>
                    <a:pt x="1000001" y="737065"/>
                  </a:lnTo>
                  <a:lnTo>
                    <a:pt x="1038659" y="711485"/>
                  </a:lnTo>
                  <a:lnTo>
                    <a:pt x="1076126" y="683743"/>
                  </a:lnTo>
                  <a:lnTo>
                    <a:pt x="1112307" y="653855"/>
                  </a:lnTo>
                  <a:lnTo>
                    <a:pt x="1147108" y="621834"/>
                  </a:lnTo>
                  <a:lnTo>
                    <a:pt x="1180434" y="587695"/>
                  </a:lnTo>
                  <a:lnTo>
                    <a:pt x="1212190" y="551451"/>
                  </a:lnTo>
                  <a:lnTo>
                    <a:pt x="1218307" y="543659"/>
                  </a:lnTo>
                  <a:lnTo>
                    <a:pt x="543669" y="543659"/>
                  </a:lnTo>
                  <a:lnTo>
                    <a:pt x="498319" y="543013"/>
                  </a:lnTo>
                  <a:lnTo>
                    <a:pt x="453024" y="538685"/>
                  </a:lnTo>
                  <a:lnTo>
                    <a:pt x="408021" y="530641"/>
                  </a:lnTo>
                  <a:lnTo>
                    <a:pt x="363544" y="518845"/>
                  </a:lnTo>
                  <a:lnTo>
                    <a:pt x="319829" y="503264"/>
                  </a:lnTo>
                  <a:lnTo>
                    <a:pt x="277111" y="483862"/>
                  </a:lnTo>
                  <a:lnTo>
                    <a:pt x="235624" y="460605"/>
                  </a:lnTo>
                  <a:lnTo>
                    <a:pt x="195516" y="433392"/>
                  </a:lnTo>
                  <a:close/>
                </a:path>
                <a:path w="1418590" h="871854">
                  <a:moveTo>
                    <a:pt x="1416069" y="506335"/>
                  </a:moveTo>
                  <a:lnTo>
                    <a:pt x="1247178" y="506335"/>
                  </a:lnTo>
                  <a:lnTo>
                    <a:pt x="1415590" y="631346"/>
                  </a:lnTo>
                  <a:lnTo>
                    <a:pt x="1416069" y="506335"/>
                  </a:lnTo>
                  <a:close/>
                </a:path>
                <a:path w="1418590" h="871854">
                  <a:moveTo>
                    <a:pt x="1418009" y="0"/>
                  </a:moveTo>
                  <a:lnTo>
                    <a:pt x="814308" y="185021"/>
                  </a:lnTo>
                  <a:lnTo>
                    <a:pt x="983781" y="310818"/>
                  </a:lnTo>
                  <a:lnTo>
                    <a:pt x="982162" y="313064"/>
                  </a:lnTo>
                  <a:lnTo>
                    <a:pt x="948526" y="355233"/>
                  </a:lnTo>
                  <a:lnTo>
                    <a:pt x="915548" y="389501"/>
                  </a:lnTo>
                  <a:lnTo>
                    <a:pt x="880274" y="420434"/>
                  </a:lnTo>
                  <a:lnTo>
                    <a:pt x="842941" y="447996"/>
                  </a:lnTo>
                  <a:lnTo>
                    <a:pt x="803782" y="472154"/>
                  </a:lnTo>
                  <a:lnTo>
                    <a:pt x="763033" y="492872"/>
                  </a:lnTo>
                  <a:lnTo>
                    <a:pt x="720930" y="510116"/>
                  </a:lnTo>
                  <a:lnTo>
                    <a:pt x="677706" y="523851"/>
                  </a:lnTo>
                  <a:lnTo>
                    <a:pt x="633598" y="534043"/>
                  </a:lnTo>
                  <a:lnTo>
                    <a:pt x="588841" y="540658"/>
                  </a:lnTo>
                  <a:lnTo>
                    <a:pt x="543669" y="543659"/>
                  </a:lnTo>
                  <a:lnTo>
                    <a:pt x="1218307" y="543659"/>
                  </a:lnTo>
                  <a:lnTo>
                    <a:pt x="1242282" y="513116"/>
                  </a:lnTo>
                  <a:lnTo>
                    <a:pt x="1243935" y="510888"/>
                  </a:lnTo>
                  <a:lnTo>
                    <a:pt x="1245546" y="508575"/>
                  </a:lnTo>
                  <a:lnTo>
                    <a:pt x="1247178" y="506335"/>
                  </a:lnTo>
                  <a:lnTo>
                    <a:pt x="1416069" y="506335"/>
                  </a:lnTo>
                  <a:lnTo>
                    <a:pt x="1418009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687725" y="171448"/>
            <a:ext cx="2230755" cy="2137410"/>
            <a:chOff x="2687725" y="171448"/>
            <a:chExt cx="2230755" cy="213741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7725" y="171448"/>
              <a:ext cx="2230528" cy="213680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17040" y="825270"/>
              <a:ext cx="1573530" cy="631825"/>
            </a:xfrm>
            <a:custGeom>
              <a:avLst/>
              <a:gdLst/>
              <a:ahLst/>
              <a:cxnLst/>
              <a:rect l="l" t="t" r="r" b="b"/>
              <a:pathLst>
                <a:path w="1573529" h="631825">
                  <a:moveTo>
                    <a:pt x="227274" y="0"/>
                  </a:moveTo>
                  <a:lnTo>
                    <a:pt x="0" y="589024"/>
                  </a:lnTo>
                  <a:lnTo>
                    <a:pt x="629998" y="631313"/>
                  </a:lnTo>
                  <a:lnTo>
                    <a:pt x="516489" y="453376"/>
                  </a:lnTo>
                  <a:lnTo>
                    <a:pt x="518802" y="451854"/>
                  </a:lnTo>
                  <a:lnTo>
                    <a:pt x="565260" y="424443"/>
                  </a:lnTo>
                  <a:lnTo>
                    <a:pt x="608285" y="404178"/>
                  </a:lnTo>
                  <a:lnTo>
                    <a:pt x="652266" y="387849"/>
                  </a:lnTo>
                  <a:lnTo>
                    <a:pt x="696972" y="375402"/>
                  </a:lnTo>
                  <a:lnTo>
                    <a:pt x="742169" y="366787"/>
                  </a:lnTo>
                  <a:lnTo>
                    <a:pt x="787626" y="361952"/>
                  </a:lnTo>
                  <a:lnTo>
                    <a:pt x="833110" y="360846"/>
                  </a:lnTo>
                  <a:lnTo>
                    <a:pt x="1513639" y="360846"/>
                  </a:lnTo>
                  <a:lnTo>
                    <a:pt x="1485917" y="328109"/>
                  </a:lnTo>
                  <a:lnTo>
                    <a:pt x="1453465" y="293709"/>
                  </a:lnTo>
                  <a:lnTo>
                    <a:pt x="1419486" y="261339"/>
                  </a:lnTo>
                  <a:lnTo>
                    <a:pt x="1384073" y="231020"/>
                  </a:lnTo>
                  <a:lnTo>
                    <a:pt x="1347319" y="202772"/>
                  </a:lnTo>
                  <a:lnTo>
                    <a:pt x="1309621" y="176823"/>
                  </a:lnTo>
                  <a:lnTo>
                    <a:pt x="340072" y="176823"/>
                  </a:lnTo>
                  <a:lnTo>
                    <a:pt x="227274" y="0"/>
                  </a:lnTo>
                  <a:close/>
                </a:path>
                <a:path w="1573529" h="631825">
                  <a:moveTo>
                    <a:pt x="1513639" y="360846"/>
                  </a:moveTo>
                  <a:lnTo>
                    <a:pt x="833110" y="360846"/>
                  </a:lnTo>
                  <a:lnTo>
                    <a:pt x="878391" y="363418"/>
                  </a:lnTo>
                  <a:lnTo>
                    <a:pt x="923235" y="369615"/>
                  </a:lnTo>
                  <a:lnTo>
                    <a:pt x="967410" y="379387"/>
                  </a:lnTo>
                  <a:lnTo>
                    <a:pt x="1010685" y="392682"/>
                  </a:lnTo>
                  <a:lnTo>
                    <a:pt x="1052828" y="409448"/>
                  </a:lnTo>
                  <a:lnTo>
                    <a:pt x="1093605" y="429635"/>
                  </a:lnTo>
                  <a:lnTo>
                    <a:pt x="1132786" y="453190"/>
                  </a:lnTo>
                  <a:lnTo>
                    <a:pt x="1170138" y="480063"/>
                  </a:lnTo>
                  <a:lnTo>
                    <a:pt x="1205430" y="510201"/>
                  </a:lnTo>
                  <a:lnTo>
                    <a:pt x="1238428" y="543554"/>
                  </a:lnTo>
                  <a:lnTo>
                    <a:pt x="1268901" y="580070"/>
                  </a:lnTo>
                  <a:lnTo>
                    <a:pt x="1296677" y="619790"/>
                  </a:lnTo>
                  <a:lnTo>
                    <a:pt x="1573230" y="443372"/>
                  </a:lnTo>
                  <a:lnTo>
                    <a:pt x="1545863" y="402914"/>
                  </a:lnTo>
                  <a:lnTo>
                    <a:pt x="1516748" y="364517"/>
                  </a:lnTo>
                  <a:lnTo>
                    <a:pt x="1513639" y="360846"/>
                  </a:lnTo>
                  <a:close/>
                </a:path>
                <a:path w="1573529" h="631825">
                  <a:moveTo>
                    <a:pt x="835750" y="32863"/>
                  </a:moveTo>
                  <a:lnTo>
                    <a:pt x="790079" y="33421"/>
                  </a:lnTo>
                  <a:lnTo>
                    <a:pt x="744376" y="36338"/>
                  </a:lnTo>
                  <a:lnTo>
                    <a:pt x="698735" y="41637"/>
                  </a:lnTo>
                  <a:lnTo>
                    <a:pt x="653250" y="49338"/>
                  </a:lnTo>
                  <a:lnTo>
                    <a:pt x="608014" y="59461"/>
                  </a:lnTo>
                  <a:lnTo>
                    <a:pt x="563120" y="72028"/>
                  </a:lnTo>
                  <a:lnTo>
                    <a:pt x="518663" y="87058"/>
                  </a:lnTo>
                  <a:lnTo>
                    <a:pt x="474735" y="104573"/>
                  </a:lnTo>
                  <a:lnTo>
                    <a:pt x="431430" y="124593"/>
                  </a:lnTo>
                  <a:lnTo>
                    <a:pt x="388842" y="147139"/>
                  </a:lnTo>
                  <a:lnTo>
                    <a:pt x="347064" y="172232"/>
                  </a:lnTo>
                  <a:lnTo>
                    <a:pt x="342395" y="175312"/>
                  </a:lnTo>
                  <a:lnTo>
                    <a:pt x="340072" y="176823"/>
                  </a:lnTo>
                  <a:lnTo>
                    <a:pt x="1309621" y="176823"/>
                  </a:lnTo>
                  <a:lnTo>
                    <a:pt x="1309319" y="176615"/>
                  </a:lnTo>
                  <a:lnTo>
                    <a:pt x="1270165" y="152571"/>
                  </a:lnTo>
                  <a:lnTo>
                    <a:pt x="1229950" y="130660"/>
                  </a:lnTo>
                  <a:lnTo>
                    <a:pt x="1188770" y="110903"/>
                  </a:lnTo>
                  <a:lnTo>
                    <a:pt x="1146716" y="93320"/>
                  </a:lnTo>
                  <a:lnTo>
                    <a:pt x="1103883" y="77933"/>
                  </a:lnTo>
                  <a:lnTo>
                    <a:pt x="1060363" y="64761"/>
                  </a:lnTo>
                  <a:lnTo>
                    <a:pt x="1016252" y="53826"/>
                  </a:lnTo>
                  <a:lnTo>
                    <a:pt x="971641" y="45148"/>
                  </a:lnTo>
                  <a:lnTo>
                    <a:pt x="926625" y="38748"/>
                  </a:lnTo>
                  <a:lnTo>
                    <a:pt x="881297" y="34646"/>
                  </a:lnTo>
                  <a:lnTo>
                    <a:pt x="835750" y="32863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69222"/>
            <a:ext cx="702573" cy="1134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92832" cy="14705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37254" y="1468866"/>
            <a:ext cx="2363470" cy="15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300" spc="-1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4300">
              <a:latin typeface="Arial"/>
              <a:cs typeface="Arial"/>
            </a:endParaRPr>
          </a:p>
          <a:p>
            <a:pPr marL="384810" marR="377190" algn="ctr">
              <a:lnSpc>
                <a:spcPts val="1900"/>
              </a:lnSpc>
              <a:spcBef>
                <a:spcPts val="272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Retrieval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9465" y="683609"/>
            <a:ext cx="859790" cy="744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25" dirty="0">
                <a:solidFill>
                  <a:srgbClr val="2936B8"/>
                </a:solidFill>
              </a:rPr>
              <a:t>02.</a:t>
            </a:r>
            <a:endParaRPr sz="47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80325" y="539400"/>
            <a:ext cx="1624723" cy="572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4645" y="150057"/>
            <a:ext cx="4022725" cy="1467485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60"/>
              </a:spcBef>
            </a:pPr>
            <a:r>
              <a:rPr sz="5350" spc="-25" dirty="0"/>
              <a:t>XML</a:t>
            </a:r>
            <a:endParaRPr sz="5350"/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900" dirty="0"/>
              <a:t>We</a:t>
            </a:r>
            <a:r>
              <a:rPr sz="1900" spc="-40" dirty="0"/>
              <a:t> </a:t>
            </a:r>
            <a:r>
              <a:rPr sz="1900" dirty="0"/>
              <a:t>stored</a:t>
            </a:r>
            <a:r>
              <a:rPr sz="1900" spc="-35" dirty="0"/>
              <a:t> </a:t>
            </a:r>
            <a:r>
              <a:rPr sz="1900" dirty="0"/>
              <a:t>the</a:t>
            </a:r>
            <a:r>
              <a:rPr sz="1900" spc="-35" dirty="0"/>
              <a:t> </a:t>
            </a:r>
            <a:r>
              <a:rPr sz="1900" dirty="0"/>
              <a:t>data</a:t>
            </a:r>
            <a:r>
              <a:rPr sz="1900" spc="-35" dirty="0"/>
              <a:t> </a:t>
            </a:r>
            <a:r>
              <a:rPr sz="1900" dirty="0"/>
              <a:t>in</a:t>
            </a:r>
            <a:r>
              <a:rPr sz="1900" spc="-35" dirty="0"/>
              <a:t> </a:t>
            </a:r>
            <a:r>
              <a:rPr sz="1900" dirty="0"/>
              <a:t>an</a:t>
            </a:r>
            <a:r>
              <a:rPr sz="1900" spc="-35" dirty="0"/>
              <a:t> </a:t>
            </a:r>
            <a:r>
              <a:rPr sz="1900" dirty="0"/>
              <a:t>XML</a:t>
            </a:r>
            <a:r>
              <a:rPr sz="1900" spc="-100" dirty="0"/>
              <a:t> </a:t>
            </a:r>
            <a:r>
              <a:rPr sz="1900" spc="-10" dirty="0"/>
              <a:t>format:</a:t>
            </a:r>
            <a:endParaRPr sz="19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2885" marR="5080" indent="-210820">
              <a:lnSpc>
                <a:spcPct val="100899"/>
              </a:lnSpc>
              <a:spcBef>
                <a:spcPts val="80"/>
              </a:spcBef>
              <a:buChar char="-"/>
              <a:tabLst>
                <a:tab pos="222885" algn="l"/>
              </a:tabLst>
            </a:pPr>
            <a:r>
              <a:rPr dirty="0"/>
              <a:t>Considered</a:t>
            </a:r>
            <a:r>
              <a:rPr spc="90" dirty="0"/>
              <a:t> </a:t>
            </a:r>
            <a:r>
              <a:rPr dirty="0"/>
              <a:t>to</a:t>
            </a:r>
            <a:r>
              <a:rPr spc="95" dirty="0"/>
              <a:t> </a:t>
            </a:r>
            <a:r>
              <a:rPr dirty="0"/>
              <a:t>be</a:t>
            </a:r>
            <a:r>
              <a:rPr spc="90" dirty="0"/>
              <a:t> </a:t>
            </a:r>
            <a:r>
              <a:rPr dirty="0"/>
              <a:t>a</a:t>
            </a:r>
            <a:r>
              <a:rPr spc="95" dirty="0"/>
              <a:t> </a:t>
            </a:r>
            <a:r>
              <a:rPr dirty="0"/>
              <a:t>NoSQL</a:t>
            </a:r>
            <a:r>
              <a:rPr spc="25" dirty="0"/>
              <a:t> </a:t>
            </a:r>
            <a:r>
              <a:rPr dirty="0"/>
              <a:t>database</a:t>
            </a:r>
            <a:r>
              <a:rPr spc="95" dirty="0"/>
              <a:t> </a:t>
            </a:r>
            <a:r>
              <a:rPr dirty="0"/>
              <a:t>as</a:t>
            </a:r>
            <a:r>
              <a:rPr spc="95" dirty="0"/>
              <a:t> </a:t>
            </a:r>
            <a:r>
              <a:rPr spc="-25" dirty="0"/>
              <a:t>per </a:t>
            </a:r>
            <a:r>
              <a:rPr dirty="0"/>
              <a:t>website</a:t>
            </a:r>
            <a:r>
              <a:rPr spc="-70" dirty="0"/>
              <a:t> </a:t>
            </a:r>
            <a:r>
              <a:rPr spc="-10" dirty="0"/>
              <a:t>documentation.</a:t>
            </a: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FFFFFF"/>
              </a:buClr>
              <a:buFont typeface="Arial"/>
              <a:buChar char="-"/>
            </a:pPr>
            <a:endParaRPr spc="-10" dirty="0"/>
          </a:p>
          <a:p>
            <a:pPr marL="158750" indent="-146050" algn="just">
              <a:lnSpc>
                <a:spcPct val="100000"/>
              </a:lnSpc>
              <a:spcBef>
                <a:spcPts val="5"/>
              </a:spcBef>
              <a:buChar char="-"/>
              <a:tabLst>
                <a:tab pos="158750" algn="l"/>
              </a:tabLst>
            </a:pPr>
            <a:r>
              <a:rPr dirty="0"/>
              <a:t>Used</a:t>
            </a:r>
            <a:r>
              <a:rPr spc="-4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XML</a:t>
            </a:r>
            <a:r>
              <a:rPr spc="-10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dirty="0"/>
              <a:t>Enabled</a:t>
            </a:r>
            <a:r>
              <a:rPr spc="-45" dirty="0"/>
              <a:t> </a:t>
            </a:r>
            <a:r>
              <a:rPr spc="-10" dirty="0"/>
              <a:t>Database:</a:t>
            </a:r>
          </a:p>
          <a:p>
            <a:pPr marL="12700" marR="5080" algn="just">
              <a:lnSpc>
                <a:spcPct val="100899"/>
              </a:lnSpc>
            </a:pPr>
            <a:r>
              <a:rPr dirty="0"/>
              <a:t>Data</a:t>
            </a:r>
            <a:r>
              <a:rPr spc="320" dirty="0"/>
              <a:t> </a:t>
            </a:r>
            <a:r>
              <a:rPr dirty="0"/>
              <a:t>was</a:t>
            </a:r>
            <a:r>
              <a:rPr spc="320" dirty="0"/>
              <a:t> </a:t>
            </a:r>
            <a:r>
              <a:rPr dirty="0"/>
              <a:t>stored</a:t>
            </a:r>
            <a:r>
              <a:rPr spc="325" dirty="0"/>
              <a:t> </a:t>
            </a:r>
            <a:r>
              <a:rPr dirty="0"/>
              <a:t>in</a:t>
            </a:r>
            <a:r>
              <a:rPr spc="320" dirty="0"/>
              <a:t> </a:t>
            </a:r>
            <a:r>
              <a:rPr dirty="0"/>
              <a:t>tables</a:t>
            </a:r>
            <a:r>
              <a:rPr spc="325" dirty="0"/>
              <a:t> </a:t>
            </a:r>
            <a:r>
              <a:rPr dirty="0"/>
              <a:t>consisting</a:t>
            </a:r>
            <a:r>
              <a:rPr spc="320" dirty="0"/>
              <a:t> </a:t>
            </a:r>
            <a:r>
              <a:rPr dirty="0"/>
              <a:t>of</a:t>
            </a:r>
            <a:r>
              <a:rPr spc="325" dirty="0"/>
              <a:t> </a:t>
            </a:r>
            <a:r>
              <a:rPr spc="-20" dirty="0"/>
              <a:t>rows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columns.</a:t>
            </a:r>
            <a:r>
              <a:rPr spc="35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dirty="0"/>
              <a:t>main</a:t>
            </a:r>
            <a:r>
              <a:rPr spc="60" dirty="0"/>
              <a:t> </a:t>
            </a:r>
            <a:r>
              <a:rPr dirty="0"/>
              <a:t>tables</a:t>
            </a:r>
            <a:r>
              <a:rPr spc="65" dirty="0"/>
              <a:t> </a:t>
            </a:r>
            <a:r>
              <a:rPr dirty="0"/>
              <a:t>contained</a:t>
            </a:r>
            <a:r>
              <a:rPr spc="65" dirty="0"/>
              <a:t> </a:t>
            </a:r>
            <a:r>
              <a:rPr dirty="0"/>
              <a:t>a</a:t>
            </a:r>
            <a:r>
              <a:rPr spc="60" dirty="0"/>
              <a:t> </a:t>
            </a:r>
            <a:r>
              <a:rPr spc="-25" dirty="0"/>
              <a:t>set </a:t>
            </a:r>
            <a:r>
              <a:rPr dirty="0"/>
              <a:t>of</a:t>
            </a:r>
            <a:r>
              <a:rPr spc="484" dirty="0"/>
              <a:t> </a:t>
            </a:r>
            <a:r>
              <a:rPr dirty="0"/>
              <a:t>records,</a:t>
            </a:r>
            <a:r>
              <a:rPr spc="484" dirty="0"/>
              <a:t> </a:t>
            </a:r>
            <a:r>
              <a:rPr dirty="0"/>
              <a:t>which</a:t>
            </a:r>
            <a:r>
              <a:rPr spc="484" dirty="0"/>
              <a:t> </a:t>
            </a:r>
            <a:r>
              <a:rPr dirty="0"/>
              <a:t>in</a:t>
            </a:r>
            <a:r>
              <a:rPr spc="484" dirty="0"/>
              <a:t> </a:t>
            </a:r>
            <a:r>
              <a:rPr dirty="0"/>
              <a:t>turn</a:t>
            </a:r>
            <a:r>
              <a:rPr spc="484" dirty="0"/>
              <a:t> </a:t>
            </a:r>
            <a:r>
              <a:rPr dirty="0"/>
              <a:t>consisted</a:t>
            </a:r>
            <a:r>
              <a:rPr spc="484" dirty="0"/>
              <a:t> </a:t>
            </a:r>
            <a:r>
              <a:rPr dirty="0"/>
              <a:t>of</a:t>
            </a:r>
            <a:r>
              <a:rPr spc="484" dirty="0"/>
              <a:t> </a:t>
            </a:r>
            <a:r>
              <a:rPr spc="-10" dirty="0"/>
              <a:t>fields </a:t>
            </a:r>
            <a:r>
              <a:rPr dirty="0"/>
              <a:t>which</a:t>
            </a:r>
            <a:r>
              <a:rPr spc="340" dirty="0"/>
              <a:t> </a:t>
            </a:r>
            <a:r>
              <a:rPr dirty="0"/>
              <a:t>were</a:t>
            </a:r>
            <a:r>
              <a:rPr spc="345" dirty="0"/>
              <a:t> </a:t>
            </a:r>
            <a:r>
              <a:rPr dirty="0"/>
              <a:t>then</a:t>
            </a:r>
            <a:r>
              <a:rPr spc="345" dirty="0"/>
              <a:t> </a:t>
            </a:r>
            <a:r>
              <a:rPr dirty="0"/>
              <a:t>used</a:t>
            </a:r>
            <a:r>
              <a:rPr spc="340" dirty="0"/>
              <a:t> </a:t>
            </a:r>
            <a:r>
              <a:rPr dirty="0"/>
              <a:t>to</a:t>
            </a:r>
            <a:r>
              <a:rPr spc="345" dirty="0"/>
              <a:t> </a:t>
            </a:r>
            <a:r>
              <a:rPr dirty="0"/>
              <a:t>extract</a:t>
            </a:r>
            <a:r>
              <a:rPr spc="345" dirty="0"/>
              <a:t> </a:t>
            </a:r>
            <a:r>
              <a:rPr dirty="0"/>
              <a:t>Data</a:t>
            </a:r>
            <a:r>
              <a:rPr spc="340" dirty="0"/>
              <a:t> </a:t>
            </a:r>
            <a:r>
              <a:rPr dirty="0"/>
              <a:t>in</a:t>
            </a:r>
            <a:r>
              <a:rPr spc="345" dirty="0"/>
              <a:t> </a:t>
            </a:r>
            <a:r>
              <a:rPr spc="-25" dirty="0"/>
              <a:t>the </a:t>
            </a:r>
            <a:r>
              <a:rPr dirty="0"/>
              <a:t>form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an</a:t>
            </a:r>
            <a:r>
              <a:rPr spc="-125" dirty="0"/>
              <a:t> </a:t>
            </a:r>
            <a:r>
              <a:rPr dirty="0"/>
              <a:t>API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further</a:t>
            </a:r>
            <a:r>
              <a:rPr spc="-30" dirty="0"/>
              <a:t> </a:t>
            </a:r>
            <a:r>
              <a:rPr spc="-10" dirty="0"/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77165" y="1990450"/>
            <a:ext cx="1934210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3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4300">
              <a:latin typeface="Arial"/>
              <a:cs typeface="Arial"/>
            </a:endParaRPr>
          </a:p>
          <a:p>
            <a:pPr marL="12700" marR="5080" algn="ctr">
              <a:lnSpc>
                <a:spcPts val="1900"/>
              </a:lnSpc>
              <a:spcBef>
                <a:spcPts val="242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4898" y="970675"/>
            <a:ext cx="859790" cy="744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25" dirty="0">
                <a:solidFill>
                  <a:srgbClr val="2936B8"/>
                </a:solidFill>
              </a:rPr>
              <a:t>03.</a:t>
            </a:r>
            <a:endParaRPr sz="47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658" y="0"/>
            <a:ext cx="1431240" cy="142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4200" y="3293374"/>
            <a:ext cx="927374" cy="1850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8392" y="1976701"/>
            <a:ext cx="990027" cy="923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1806" y="2305599"/>
            <a:ext cx="924055" cy="9240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28314" y="3404605"/>
            <a:ext cx="5937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10" dirty="0">
                <a:solidFill>
                  <a:srgbClr val="FFFDEE"/>
                </a:solidFill>
                <a:latin typeface="Arial"/>
                <a:cs typeface="Arial"/>
              </a:rPr>
              <a:t>Flask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7700" rIns="0" bIns="0" rtlCol="0">
            <a:spAutoFit/>
          </a:bodyPr>
          <a:lstStyle/>
          <a:p>
            <a:pPr marL="2635885">
              <a:lnSpc>
                <a:spcPct val="100000"/>
              </a:lnSpc>
              <a:spcBef>
                <a:spcPts val="120"/>
              </a:spcBef>
            </a:pPr>
            <a:r>
              <a:rPr dirty="0"/>
              <a:t>API</a:t>
            </a:r>
            <a:r>
              <a:rPr spc="-13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5429" y="3404605"/>
            <a:ext cx="1947545" cy="11944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89610">
              <a:lnSpc>
                <a:spcPct val="100000"/>
              </a:lnSpc>
              <a:spcBef>
                <a:spcPts val="120"/>
              </a:spcBef>
            </a:pPr>
            <a:r>
              <a:rPr sz="1850" spc="-20" dirty="0">
                <a:solidFill>
                  <a:srgbClr val="FFFDEE"/>
                </a:solidFill>
                <a:latin typeface="Arial"/>
                <a:cs typeface="Arial"/>
              </a:rPr>
              <a:t>JSON</a:t>
            </a:r>
            <a:endParaRPr sz="1850">
              <a:latin typeface="Arial"/>
              <a:cs typeface="Arial"/>
            </a:endParaRPr>
          </a:p>
          <a:p>
            <a:pPr marL="12700" marR="5080" algn="ctr">
              <a:lnSpc>
                <a:spcPts val="1400"/>
              </a:lnSpc>
              <a:spcBef>
                <a:spcPts val="1395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CSV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r>
              <a:rPr sz="12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data into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4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JSON</a:t>
            </a:r>
            <a:r>
              <a:rPr sz="12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2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MongoDB</a:t>
            </a:r>
            <a:r>
              <a:rPr sz="12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Compass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7884" y="3404605"/>
            <a:ext cx="60706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10" dirty="0">
                <a:solidFill>
                  <a:srgbClr val="FFFDEE"/>
                </a:solidFill>
                <a:latin typeface="Arial"/>
                <a:cs typeface="Arial"/>
              </a:rPr>
              <a:t>Index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1161" y="3893238"/>
            <a:ext cx="1900555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algn="ctr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retrieve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14223" y="2217535"/>
            <a:ext cx="302895" cy="441959"/>
          </a:xfrm>
          <a:custGeom>
            <a:avLst/>
            <a:gdLst/>
            <a:ahLst/>
            <a:cxnLst/>
            <a:rect l="l" t="t" r="r" b="b"/>
            <a:pathLst>
              <a:path w="302895" h="441960">
                <a:moveTo>
                  <a:pt x="302509" y="441733"/>
                </a:moveTo>
                <a:lnTo>
                  <a:pt x="222090" y="440832"/>
                </a:lnTo>
                <a:lnTo>
                  <a:pt x="149826" y="438291"/>
                </a:lnTo>
                <a:lnTo>
                  <a:pt x="88602" y="434349"/>
                </a:lnTo>
                <a:lnTo>
                  <a:pt x="41301" y="429247"/>
                </a:lnTo>
                <a:lnTo>
                  <a:pt x="0" y="416524"/>
                </a:lnTo>
                <a:lnTo>
                  <a:pt x="0" y="25208"/>
                </a:lnTo>
                <a:lnTo>
                  <a:pt x="41301" y="12485"/>
                </a:lnTo>
                <a:lnTo>
                  <a:pt x="88602" y="7383"/>
                </a:lnTo>
                <a:lnTo>
                  <a:pt x="149826" y="3441"/>
                </a:lnTo>
                <a:lnTo>
                  <a:pt x="222090" y="900"/>
                </a:lnTo>
                <a:lnTo>
                  <a:pt x="302509" y="0"/>
                </a:lnTo>
              </a:path>
            </a:pathLst>
          </a:custGeom>
          <a:ln w="9525">
            <a:solidFill>
              <a:srgbClr val="F7D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10078" y="2217536"/>
            <a:ext cx="299085" cy="441959"/>
          </a:xfrm>
          <a:custGeom>
            <a:avLst/>
            <a:gdLst/>
            <a:ahLst/>
            <a:cxnLst/>
            <a:rect l="l" t="t" r="r" b="b"/>
            <a:pathLst>
              <a:path w="299084" h="441960">
                <a:moveTo>
                  <a:pt x="0" y="0"/>
                </a:moveTo>
                <a:lnTo>
                  <a:pt x="79432" y="889"/>
                </a:lnTo>
                <a:lnTo>
                  <a:pt x="150810" y="3399"/>
                </a:lnTo>
                <a:lnTo>
                  <a:pt x="211283" y="7292"/>
                </a:lnTo>
                <a:lnTo>
                  <a:pt x="258005" y="12331"/>
                </a:lnTo>
                <a:lnTo>
                  <a:pt x="298800" y="24898"/>
                </a:lnTo>
                <a:lnTo>
                  <a:pt x="298800" y="416834"/>
                </a:lnTo>
                <a:lnTo>
                  <a:pt x="258005" y="429401"/>
                </a:lnTo>
                <a:lnTo>
                  <a:pt x="211283" y="434440"/>
                </a:lnTo>
                <a:lnTo>
                  <a:pt x="150810" y="438333"/>
                </a:lnTo>
                <a:lnTo>
                  <a:pt x="79432" y="440843"/>
                </a:lnTo>
                <a:lnTo>
                  <a:pt x="0" y="441733"/>
                </a:lnTo>
              </a:path>
            </a:pathLst>
          </a:custGeom>
          <a:ln w="9525">
            <a:solidFill>
              <a:srgbClr val="F7D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9206" y="1193220"/>
            <a:ext cx="923925" cy="9239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558" y="2305907"/>
            <a:ext cx="807974" cy="92339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772484" y="2291333"/>
            <a:ext cx="497840" cy="1000125"/>
            <a:chOff x="1772484" y="2291333"/>
            <a:chExt cx="497840" cy="100012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2484" y="2291333"/>
              <a:ext cx="497370" cy="99959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10584" y="2305947"/>
              <a:ext cx="421640" cy="923925"/>
            </a:xfrm>
            <a:custGeom>
              <a:avLst/>
              <a:gdLst/>
              <a:ahLst/>
              <a:cxnLst/>
              <a:rect l="l" t="t" r="r" b="b"/>
              <a:pathLst>
                <a:path w="421639" h="923925">
                  <a:moveTo>
                    <a:pt x="135764" y="0"/>
                  </a:moveTo>
                  <a:lnTo>
                    <a:pt x="131536" y="1158"/>
                  </a:lnTo>
                  <a:lnTo>
                    <a:pt x="130175" y="4445"/>
                  </a:lnTo>
                  <a:lnTo>
                    <a:pt x="130175" y="117576"/>
                  </a:lnTo>
                  <a:lnTo>
                    <a:pt x="128510" y="125800"/>
                  </a:lnTo>
                  <a:lnTo>
                    <a:pt x="123962" y="132599"/>
                  </a:lnTo>
                  <a:lnTo>
                    <a:pt x="117199" y="137226"/>
                  </a:lnTo>
                  <a:lnTo>
                    <a:pt x="108889" y="138934"/>
                  </a:lnTo>
                  <a:lnTo>
                    <a:pt x="21285" y="138934"/>
                  </a:lnTo>
                  <a:lnTo>
                    <a:pt x="13072" y="140598"/>
                  </a:lnTo>
                  <a:lnTo>
                    <a:pt x="6298" y="145146"/>
                  </a:lnTo>
                  <a:lnTo>
                    <a:pt x="1696" y="151909"/>
                  </a:lnTo>
                  <a:lnTo>
                    <a:pt x="0" y="160219"/>
                  </a:lnTo>
                  <a:lnTo>
                    <a:pt x="0" y="763960"/>
                  </a:lnTo>
                  <a:lnTo>
                    <a:pt x="1664" y="772184"/>
                  </a:lnTo>
                  <a:lnTo>
                    <a:pt x="6212" y="778983"/>
                  </a:lnTo>
                  <a:lnTo>
                    <a:pt x="12975" y="783610"/>
                  </a:lnTo>
                  <a:lnTo>
                    <a:pt x="21285" y="785318"/>
                  </a:lnTo>
                  <a:lnTo>
                    <a:pt x="108889" y="785318"/>
                  </a:lnTo>
                  <a:lnTo>
                    <a:pt x="117102" y="786982"/>
                  </a:lnTo>
                  <a:lnTo>
                    <a:pt x="123876" y="791530"/>
                  </a:lnTo>
                  <a:lnTo>
                    <a:pt x="128478" y="798292"/>
                  </a:lnTo>
                  <a:lnTo>
                    <a:pt x="130175" y="806603"/>
                  </a:lnTo>
                  <a:lnTo>
                    <a:pt x="130175" y="913899"/>
                  </a:lnTo>
                  <a:lnTo>
                    <a:pt x="131072" y="920827"/>
                  </a:lnTo>
                  <a:lnTo>
                    <a:pt x="133534" y="923782"/>
                  </a:lnTo>
                  <a:lnTo>
                    <a:pt x="137211" y="922611"/>
                  </a:lnTo>
                  <a:lnTo>
                    <a:pt x="141758" y="917158"/>
                  </a:lnTo>
                  <a:lnTo>
                    <a:pt x="416515" y="480443"/>
                  </a:lnTo>
                  <a:lnTo>
                    <a:pt x="419759" y="475347"/>
                  </a:lnTo>
                  <a:lnTo>
                    <a:pt x="421148" y="468844"/>
                  </a:lnTo>
                  <a:lnTo>
                    <a:pt x="421148" y="462126"/>
                  </a:lnTo>
                  <a:lnTo>
                    <a:pt x="421380" y="455639"/>
                  </a:lnTo>
                  <a:lnTo>
                    <a:pt x="419759" y="448905"/>
                  </a:lnTo>
                  <a:lnTo>
                    <a:pt x="416515" y="443809"/>
                  </a:lnTo>
                  <a:lnTo>
                    <a:pt x="138630" y="2113"/>
                  </a:lnTo>
                  <a:lnTo>
                    <a:pt x="135764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948652" y="1301833"/>
            <a:ext cx="1906270" cy="1852930"/>
            <a:chOff x="3948652" y="1301833"/>
            <a:chExt cx="1906270" cy="185293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1205" y="2231115"/>
              <a:ext cx="923398" cy="9233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8652" y="1301833"/>
              <a:ext cx="1107234" cy="110550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925576" y="3868239"/>
            <a:ext cx="1998980" cy="7423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065" marR="5080" algn="ctr">
              <a:lnSpc>
                <a:spcPct val="105600"/>
              </a:lnSpc>
              <a:spcBef>
                <a:spcPts val="35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5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15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15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5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5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r>
              <a:rPr sz="15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json</a:t>
            </a:r>
            <a:r>
              <a:rPr sz="15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91517" y="2185742"/>
            <a:ext cx="1104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0" dirty="0">
                <a:solidFill>
                  <a:srgbClr val="F5C12D"/>
                </a:solidFill>
                <a:latin typeface="Arial"/>
                <a:cs typeface="Arial"/>
              </a:rPr>
              <a:t>i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69222"/>
            <a:ext cx="702573" cy="1134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92832" cy="14705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18525" y="2401782"/>
            <a:ext cx="248348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300" spc="-10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4300">
              <a:latin typeface="Arial"/>
              <a:cs typeface="Arial"/>
            </a:endParaRPr>
          </a:p>
          <a:p>
            <a:pPr marL="83820" marR="75565" algn="ctr">
              <a:lnSpc>
                <a:spcPts val="1900"/>
              </a:lnSpc>
              <a:spcBef>
                <a:spcPts val="2975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Libraries Utilized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997" y="1040175"/>
            <a:ext cx="859790" cy="744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00" spc="-25" dirty="0">
                <a:solidFill>
                  <a:srgbClr val="2936B8"/>
                </a:solidFill>
              </a:rPr>
              <a:t>04.</a:t>
            </a:r>
            <a:endParaRPr sz="47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148" y="2166660"/>
            <a:ext cx="1099299" cy="2976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0325" y="539400"/>
            <a:ext cx="1624723" cy="5725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922</Words>
  <Application>Microsoft Office PowerPoint</Application>
  <PresentationFormat>On-screen Show (16:9)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GROUP 4</vt:lpstr>
      <vt:lpstr>Table Of Contents</vt:lpstr>
      <vt:lpstr>01.</vt:lpstr>
      <vt:lpstr>Data Collection</vt:lpstr>
      <vt:lpstr>02.</vt:lpstr>
      <vt:lpstr>XML We stored the data in an XML format:</vt:lpstr>
      <vt:lpstr>03.</vt:lpstr>
      <vt:lpstr>API Analysis</vt:lpstr>
      <vt:lpstr>04.</vt:lpstr>
      <vt:lpstr>Chart.js</vt:lpstr>
      <vt:lpstr>05.</vt:lpstr>
      <vt:lpstr>Top 5 Most Valued Companies Volume Perspective</vt:lpstr>
      <vt:lpstr>Column Chart</vt:lpstr>
      <vt:lpstr>Top 5 Most Valued Companies – Volume Perspective</vt:lpstr>
      <vt:lpstr>Stock Decision Criteria</vt:lpstr>
      <vt:lpstr>Top 5 Most Valued Companies – Dividend Perspective Magellan</vt:lpstr>
      <vt:lpstr>Pie Chart</vt:lpstr>
      <vt:lpstr>Decision Criteria</vt:lpstr>
      <vt:lpstr>Conclusion</vt:lpstr>
      <vt:lpstr>Final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Investors Guide (Main)</dc:title>
  <cp:lastModifiedBy>Abish Rego</cp:lastModifiedBy>
  <cp:revision>2</cp:revision>
  <dcterms:created xsi:type="dcterms:W3CDTF">2023-10-04T20:56:00Z</dcterms:created>
  <dcterms:modified xsi:type="dcterms:W3CDTF">2023-10-04T22:24:37Z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2023-10-04T00:00:00Z</vt:filetime>
  </property>
  <property fmtid="{D5CDD505-2E9C-101B-9397-08002B2CF9AE}" pid="3" name="Creator">
    <vt:lpwstr>Keynote</vt:lpwstr>
  </property>
  <property fmtid="{D5CDD505-2E9C-101B-9397-08002B2CF9AE}" pid="4" name="LastSaved">
    <vt:filetime>2023-10-04T00:00:00Z</vt:filetime>
  </property>
  <property fmtid="{D5CDD505-2E9C-101B-9397-08002B2CF9AE}" pid="5" name="Producer">
    <vt:lpwstr>macOS Version 14.0 (Build 23A344) Quartz PDFContext</vt:lpwstr>
  </property>
</Properties>
</file>